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301" r:id="rId2"/>
    <p:sldId id="302" r:id="rId3"/>
    <p:sldId id="319" r:id="rId4"/>
    <p:sldId id="257" r:id="rId5"/>
    <p:sldId id="303" r:id="rId6"/>
    <p:sldId id="304" r:id="rId7"/>
    <p:sldId id="305" r:id="rId8"/>
    <p:sldId id="318" r:id="rId9"/>
    <p:sldId id="289" r:id="rId10"/>
    <p:sldId id="310" r:id="rId11"/>
    <p:sldId id="311" r:id="rId12"/>
    <p:sldId id="312" r:id="rId13"/>
    <p:sldId id="281" r:id="rId14"/>
    <p:sldId id="321" r:id="rId15"/>
    <p:sldId id="314" r:id="rId16"/>
    <p:sldId id="315" r:id="rId17"/>
    <p:sldId id="309" r:id="rId18"/>
    <p:sldId id="322" r:id="rId19"/>
    <p:sldId id="283" r:id="rId20"/>
    <p:sldId id="295" r:id="rId21"/>
    <p:sldId id="296" r:id="rId22"/>
    <p:sldId id="297" r:id="rId23"/>
    <p:sldId id="287" r:id="rId24"/>
    <p:sldId id="298" r:id="rId25"/>
    <p:sldId id="299" r:id="rId26"/>
    <p:sldId id="279" r:id="rId27"/>
    <p:sldId id="293" r:id="rId28"/>
    <p:sldId id="292" r:id="rId29"/>
    <p:sldId id="280" r:id="rId30"/>
    <p:sldId id="323" r:id="rId31"/>
    <p:sldId id="288" r:id="rId32"/>
    <p:sldId id="325" r:id="rId33"/>
    <p:sldId id="324" r:id="rId34"/>
    <p:sldId id="317" r:id="rId35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1" d="100"/>
          <a:sy n="141" d="100"/>
        </p:scale>
        <p:origin x="-762" y="-10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78A37-387F-4A51-A9FA-E022FD977C8F}" type="datetimeFigureOut">
              <a:rPr lang="en-GB" smtClean="0"/>
              <a:pPr/>
              <a:t>22/11/2016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EE7CF-F105-44A5-B08F-1DC96DC401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186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EE7CF-F105-44A5-B08F-1DC96DC4016F}" type="slidenum">
              <a:rPr lang="en-GB" smtClean="0"/>
              <a:pPr/>
              <a:t>29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BB82E-E217-4031-B32D-AEE3F5F40163}" type="datetimeFigureOut">
              <a:rPr lang="en-GB" smtClean="0"/>
              <a:pPr/>
              <a:t>22/11/2016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C03F-ECF7-4004-A941-7E7C9727BD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BB82E-E217-4031-B32D-AEE3F5F40163}" type="datetimeFigureOut">
              <a:rPr lang="en-GB" smtClean="0"/>
              <a:pPr/>
              <a:t>22/11/2016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C03F-ECF7-4004-A941-7E7C9727BD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BB82E-E217-4031-B32D-AEE3F5F40163}" type="datetimeFigureOut">
              <a:rPr lang="en-GB" smtClean="0"/>
              <a:pPr/>
              <a:t>22/11/2016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C03F-ECF7-4004-A941-7E7C9727BD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BB82E-E217-4031-B32D-AEE3F5F40163}" type="datetimeFigureOut">
              <a:rPr lang="en-GB" smtClean="0"/>
              <a:pPr/>
              <a:t>22/11/2016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C03F-ECF7-4004-A941-7E7C9727BD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BB82E-E217-4031-B32D-AEE3F5F40163}" type="datetimeFigureOut">
              <a:rPr lang="en-GB" smtClean="0"/>
              <a:pPr/>
              <a:t>22/11/2016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C03F-ECF7-4004-A941-7E7C9727BD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BB82E-E217-4031-B32D-AEE3F5F40163}" type="datetimeFigureOut">
              <a:rPr lang="en-GB" smtClean="0"/>
              <a:pPr/>
              <a:t>22/11/2016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C03F-ECF7-4004-A941-7E7C9727BD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BB82E-E217-4031-B32D-AEE3F5F40163}" type="datetimeFigureOut">
              <a:rPr lang="en-GB" smtClean="0"/>
              <a:pPr/>
              <a:t>22/11/2016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C03F-ECF7-4004-A941-7E7C9727BD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BB82E-E217-4031-B32D-AEE3F5F40163}" type="datetimeFigureOut">
              <a:rPr lang="en-GB" smtClean="0"/>
              <a:pPr/>
              <a:t>22/11/2016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C03F-ECF7-4004-A941-7E7C9727BD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BB82E-E217-4031-B32D-AEE3F5F40163}" type="datetimeFigureOut">
              <a:rPr lang="en-GB" smtClean="0"/>
              <a:pPr/>
              <a:t>22/11/2016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C03F-ECF7-4004-A941-7E7C9727BD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BB82E-E217-4031-B32D-AEE3F5F40163}" type="datetimeFigureOut">
              <a:rPr lang="en-GB" smtClean="0"/>
              <a:pPr/>
              <a:t>22/11/2016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C03F-ECF7-4004-A941-7E7C9727BD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BB82E-E217-4031-B32D-AEE3F5F40163}" type="datetimeFigureOut">
              <a:rPr lang="en-GB" smtClean="0"/>
              <a:pPr/>
              <a:t>22/11/2016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C03F-ECF7-4004-A941-7E7C9727BD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BB82E-E217-4031-B32D-AEE3F5F40163}" type="datetimeFigureOut">
              <a:rPr lang="en-GB" smtClean="0"/>
              <a:pPr/>
              <a:t>22/11/2016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BC03F-ECF7-4004-A941-7E7C9727BD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0001"/>
            <a:ext cx="7772400" cy="222249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John 1.1-2</a:t>
            </a:r>
            <a:r>
              <a:rPr lang="en-GB" sz="4000" dirty="0" smtClean="0"/>
              <a:t>  </a:t>
            </a:r>
            <a:br>
              <a:rPr lang="en-GB" sz="4000" dirty="0" smtClean="0"/>
            </a:br>
            <a:r>
              <a:rPr lang="zh-CN" altLang="en-US" sz="4000" dirty="0" smtClean="0"/>
              <a:t>约翰福音</a:t>
            </a:r>
            <a:r>
              <a:rPr lang="en-US" altLang="zh-CN" sz="4000" dirty="0" smtClean="0"/>
              <a:t>1.1-2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212915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55576" y="481236"/>
            <a:ext cx="7704856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dirty="0" smtClean="0">
                <a:solidFill>
                  <a:srgbClr val="FF0000"/>
                </a:solidFill>
              </a:rPr>
              <a:t>πρὸς</a:t>
            </a:r>
            <a:endParaRPr lang="en-US" sz="5400" dirty="0" smtClean="0">
              <a:solidFill>
                <a:srgbClr val="FF0000"/>
              </a:solidFill>
            </a:endParaRPr>
          </a:p>
          <a:p>
            <a:r>
              <a:rPr lang="en-US" altLang="zh-CN" sz="4400" dirty="0" smtClean="0"/>
              <a:t>             </a:t>
            </a:r>
            <a:r>
              <a:rPr lang="en-US" altLang="zh-CN" sz="4000" dirty="0" smtClean="0"/>
              <a:t>Ba</a:t>
            </a:r>
            <a:r>
              <a:rPr lang="en-GB" altLang="zh-CN" sz="4000" dirty="0" smtClean="0"/>
              <a:t>sic meaning</a:t>
            </a:r>
            <a:r>
              <a:rPr lang="en-US" altLang="zh-CN" sz="4000" dirty="0" smtClean="0"/>
              <a:t>   “to”</a:t>
            </a:r>
          </a:p>
          <a:p>
            <a:r>
              <a:rPr lang="en-US" sz="4000" dirty="0" smtClean="0"/>
              <a:t>               Or                        “refer to”</a:t>
            </a:r>
          </a:p>
          <a:p>
            <a:r>
              <a:rPr lang="en-US" sz="4000" dirty="0" smtClean="0"/>
              <a:t>        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         Rarely means “with”</a:t>
            </a:r>
          </a:p>
          <a:p>
            <a:pPr algn="ctr"/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4121064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55576" y="337220"/>
            <a:ext cx="7704856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dirty="0" smtClean="0">
                <a:solidFill>
                  <a:srgbClr val="FF0000"/>
                </a:solidFill>
              </a:rPr>
              <a:t>πρὸς</a:t>
            </a:r>
            <a:endParaRPr lang="en-US" sz="5400" dirty="0" smtClean="0">
              <a:solidFill>
                <a:srgbClr val="FF0000"/>
              </a:solidFill>
            </a:endParaRPr>
          </a:p>
          <a:p>
            <a:r>
              <a:rPr lang="zh-CN" altLang="en-US" sz="4400" dirty="0" smtClean="0"/>
              <a:t>          </a:t>
            </a:r>
            <a:r>
              <a:rPr lang="zh-CN" altLang="en-US" sz="3600" dirty="0" smtClean="0"/>
              <a:t>基本意思  </a:t>
            </a:r>
            <a:r>
              <a:rPr lang="en-US" altLang="zh-CN" sz="3600" dirty="0" smtClean="0"/>
              <a:t>    “</a:t>
            </a:r>
            <a:r>
              <a:rPr lang="zh-CN" altLang="en-US" sz="3600" dirty="0" smtClean="0"/>
              <a:t>向、对</a:t>
            </a:r>
            <a:r>
              <a:rPr lang="en-US" altLang="zh-CN" sz="3600" dirty="0" smtClean="0"/>
              <a:t>”</a:t>
            </a:r>
          </a:p>
          <a:p>
            <a:r>
              <a:rPr lang="zh-CN" altLang="en-US" sz="3600" dirty="0" smtClean="0"/>
              <a:t>                         或   </a:t>
            </a:r>
            <a:r>
              <a:rPr lang="en-US" sz="3600" dirty="0" smtClean="0"/>
              <a:t>   “</a:t>
            </a:r>
            <a:r>
              <a:rPr lang="zh-CN" altLang="en-US" sz="3600" dirty="0" smtClean="0"/>
              <a:t>指的是</a:t>
            </a:r>
            <a:r>
              <a:rPr lang="en-US" sz="3600" dirty="0" smtClean="0"/>
              <a:t>”</a:t>
            </a:r>
          </a:p>
          <a:p>
            <a:r>
              <a:rPr lang="zh-CN" altLang="en-US" sz="3600" dirty="0" smtClean="0"/>
              <a:t>                  </a:t>
            </a:r>
            <a:endParaRPr lang="en-US" altLang="zh-CN" sz="3600" dirty="0" smtClean="0"/>
          </a:p>
          <a:p>
            <a:r>
              <a:rPr lang="en-US" altLang="zh-CN" sz="3600" dirty="0"/>
              <a:t> </a:t>
            </a:r>
            <a:r>
              <a:rPr lang="en-US" altLang="zh-CN" sz="3600" dirty="0" smtClean="0"/>
              <a:t>           </a:t>
            </a:r>
            <a:r>
              <a:rPr lang="zh-CN" altLang="en-US" sz="3600" dirty="0" smtClean="0"/>
              <a:t>很少带</a:t>
            </a:r>
            <a:r>
              <a:rPr lang="en-US" sz="3600" dirty="0" smtClean="0"/>
              <a:t>“</a:t>
            </a:r>
            <a:r>
              <a:rPr lang="zh-CN" altLang="en-US" sz="3600" dirty="0" smtClean="0"/>
              <a:t>与</a:t>
            </a:r>
            <a:r>
              <a:rPr lang="en-GB" altLang="zh-CN" sz="3600" dirty="0" smtClean="0"/>
              <a:t>…</a:t>
            </a:r>
            <a:r>
              <a:rPr lang="zh-CN" altLang="en-US" sz="3600" dirty="0" smtClean="0"/>
              <a:t>在一起</a:t>
            </a:r>
            <a:r>
              <a:rPr lang="en-US" sz="3600" dirty="0" smtClean="0"/>
              <a:t>”</a:t>
            </a:r>
            <a:r>
              <a:rPr lang="zh-CN" altLang="en-US" sz="3600" dirty="0" smtClean="0"/>
              <a:t>的意思</a:t>
            </a:r>
            <a:endParaRPr lang="en-US" sz="3600" dirty="0" smtClean="0"/>
          </a:p>
          <a:p>
            <a:pPr algn="ctr"/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2379159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0001"/>
            <a:ext cx="7772400" cy="2222499"/>
          </a:xfrm>
        </p:spPr>
        <p:txBody>
          <a:bodyPr>
            <a:normAutofit/>
          </a:bodyPr>
          <a:lstStyle/>
          <a:p>
            <a:r>
              <a:rPr lang="en-GB" sz="4000" dirty="0" smtClean="0"/>
              <a:t>Correct translation</a:t>
            </a:r>
            <a:br>
              <a:rPr lang="en-GB" sz="4000" dirty="0" smtClean="0"/>
            </a:br>
            <a:r>
              <a:rPr lang="zh-CN" altLang="en-US" sz="4000" dirty="0" smtClean="0"/>
              <a:t>按原文翻译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271970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648415"/>
          </a:xfrm>
        </p:spPr>
        <p:txBody>
          <a:bodyPr>
            <a:normAutofit/>
          </a:bodyPr>
          <a:lstStyle/>
          <a:p>
            <a:r>
              <a:rPr lang="en-GB" sz="2800" dirty="0" smtClean="0"/>
              <a:t>John 1.1-2                         </a:t>
            </a:r>
            <a:r>
              <a:rPr lang="zh-CN" altLang="en-US" sz="2800" dirty="0" smtClean="0"/>
              <a:t>约翰福音 </a:t>
            </a:r>
            <a:r>
              <a:rPr lang="en-US" altLang="zh-CN" sz="2800" dirty="0" smtClean="0"/>
              <a:t>1.1-2</a:t>
            </a:r>
            <a:endParaRPr lang="en-GB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117307"/>
            <a:ext cx="4038600" cy="398782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aseline="30000" dirty="0" smtClean="0"/>
              <a:t>1a   </a:t>
            </a:r>
            <a:r>
              <a:rPr lang="en-GB" dirty="0" smtClean="0"/>
              <a:t>In </a:t>
            </a:r>
            <a:r>
              <a:rPr lang="en-GB" dirty="0"/>
              <a:t>the beginning was the Word, </a:t>
            </a:r>
            <a:endParaRPr lang="en-GB" dirty="0" smtClean="0"/>
          </a:p>
          <a:p>
            <a:pPr>
              <a:buNone/>
            </a:pPr>
            <a:r>
              <a:rPr lang="en-GB" baseline="30000" dirty="0" smtClean="0"/>
              <a:t>1b   </a:t>
            </a:r>
            <a:r>
              <a:rPr lang="en-GB" dirty="0" smtClean="0"/>
              <a:t>and </a:t>
            </a:r>
            <a:r>
              <a:rPr lang="en-GB" dirty="0"/>
              <a:t>the Word </a:t>
            </a:r>
            <a:r>
              <a:rPr lang="en-GB" b="1" dirty="0" smtClean="0">
                <a:solidFill>
                  <a:srgbClr val="FF0000"/>
                </a:solidFill>
              </a:rPr>
              <a:t>referred to</a:t>
            </a:r>
            <a:r>
              <a:rPr lang="en-GB" dirty="0" smtClean="0"/>
              <a:t> </a:t>
            </a:r>
            <a:r>
              <a:rPr lang="en-GB" dirty="0"/>
              <a:t>God, </a:t>
            </a:r>
            <a:endParaRPr lang="en-GB" dirty="0" smtClean="0"/>
          </a:p>
          <a:p>
            <a:pPr>
              <a:buNone/>
            </a:pPr>
            <a:r>
              <a:rPr lang="en-GB" baseline="30000" dirty="0" smtClean="0"/>
              <a:t>1c   </a:t>
            </a:r>
            <a:r>
              <a:rPr lang="en-GB" dirty="0" smtClean="0"/>
              <a:t>and </a:t>
            </a:r>
            <a:r>
              <a:rPr lang="en-GB" dirty="0"/>
              <a:t>the Word </a:t>
            </a:r>
            <a:r>
              <a:rPr lang="en-GB" dirty="0" smtClean="0"/>
              <a:t>was </a:t>
            </a:r>
            <a:r>
              <a:rPr lang="en-GB" dirty="0"/>
              <a:t>God</a:t>
            </a:r>
            <a:r>
              <a:rPr lang="en-GB" dirty="0" smtClean="0"/>
              <a:t>. </a:t>
            </a:r>
          </a:p>
          <a:p>
            <a:pPr>
              <a:buNone/>
            </a:pPr>
            <a:r>
              <a:rPr lang="en-GB" baseline="30000" dirty="0" smtClean="0"/>
              <a:t>2</a:t>
            </a:r>
            <a:r>
              <a:rPr lang="en-GB" dirty="0" smtClean="0"/>
              <a:t>   In the beginning the Word </a:t>
            </a:r>
            <a:r>
              <a:rPr lang="en-GB" b="1" dirty="0" smtClean="0">
                <a:solidFill>
                  <a:srgbClr val="FF0000"/>
                </a:solidFill>
              </a:rPr>
              <a:t>referred to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God.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1117307"/>
            <a:ext cx="4038600" cy="398782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GB" altLang="zh-TW" sz="2000" dirty="0" smtClean="0"/>
              <a:t>1a</a:t>
            </a:r>
            <a:r>
              <a:rPr lang="en-GB" altLang="zh-TW" sz="2600" dirty="0" smtClean="0"/>
              <a:t>  </a:t>
            </a: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太初有道，</a:t>
            </a:r>
            <a:endParaRPr lang="en-GB" altLang="zh-TW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en-GB" altLang="zh-TW" sz="2400" dirty="0" smtClean="0">
                <a:latin typeface="SimSun" panose="02010600030101010101" pitchFamily="2" charset="-122"/>
                <a:ea typeface="SimSun" panose="02010600030101010101" pitchFamily="2" charset="-122"/>
              </a:rPr>
              <a:t>1b</a:t>
            </a:r>
            <a:r>
              <a:rPr lang="en-GB" altLang="zh-TW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道</a:t>
            </a:r>
            <a:r>
              <a:rPr lang="zh-CN" altLang="en-US" sz="3200" b="1" dirty="0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指的是</a:t>
            </a: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神，</a:t>
            </a:r>
            <a:endParaRPr lang="en-US" altLang="zh-TW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en-GB" altLang="zh-TW" sz="2400" dirty="0" smtClean="0">
                <a:latin typeface="SimSun" panose="02010600030101010101" pitchFamily="2" charset="-122"/>
                <a:ea typeface="SimSun" panose="02010600030101010101" pitchFamily="2" charset="-122"/>
              </a:rPr>
              <a:t>1c </a:t>
            </a: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道</a:t>
            </a:r>
            <a:r>
              <a:rPr lang="zh-TW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就是神</a:t>
            </a: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TW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en-GB" altLang="zh-TW" sz="2400" dirty="0" smtClean="0">
                <a:latin typeface="SimSun" panose="02010600030101010101" pitchFamily="2" charset="-122"/>
                <a:ea typeface="SimSun" panose="02010600030101010101" pitchFamily="2" charset="-122"/>
              </a:rPr>
              <a:t>2  </a:t>
            </a: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這道太初</a:t>
            </a:r>
            <a:r>
              <a:rPr lang="zh-CN" altLang="en-US" sz="3200" b="1" dirty="0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指的</a:t>
            </a:r>
            <a:r>
              <a:rPr lang="zh-TW" altLang="en-US" sz="32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是</a:t>
            </a: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神</a:t>
            </a:r>
            <a:r>
              <a:rPr lang="zh-TW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TW" sz="26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None/>
            </a:pPr>
            <a:endParaRPr lang="en-GB" sz="2600" dirty="0" smtClean="0"/>
          </a:p>
          <a:p>
            <a:endParaRPr lang="en-GB" sz="2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0001"/>
            <a:ext cx="7772400" cy="2222499"/>
          </a:xfrm>
        </p:spPr>
        <p:txBody>
          <a:bodyPr>
            <a:normAutofit/>
          </a:bodyPr>
          <a:lstStyle/>
          <a:p>
            <a:r>
              <a:rPr lang="en-GB" sz="4000" dirty="0"/>
              <a:t>M</a:t>
            </a:r>
            <a:r>
              <a:rPr lang="en-GB" sz="4000" dirty="0" smtClean="0"/>
              <a:t>akes perfect sense</a:t>
            </a:r>
            <a:br>
              <a:rPr lang="en-GB" sz="4000" dirty="0" smtClean="0"/>
            </a:br>
            <a:r>
              <a:rPr lang="zh-CN" altLang="en-US" sz="4000" dirty="0" smtClean="0"/>
              <a:t>完全可以理解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785194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15616" y="265212"/>
            <a:ext cx="6984776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400" dirty="0" smtClean="0"/>
          </a:p>
          <a:p>
            <a:pPr algn="ctr"/>
            <a:endParaRPr lang="en-US" sz="4400" dirty="0" smtClean="0"/>
          </a:p>
          <a:p>
            <a:pPr algn="ctr"/>
            <a:r>
              <a:rPr lang="en-US" sz="4400" dirty="0" smtClean="0"/>
              <a:t>with </a:t>
            </a:r>
            <a:r>
              <a:rPr lang="en-US" sz="4400" dirty="0"/>
              <a:t>someone </a:t>
            </a:r>
          </a:p>
          <a:p>
            <a:pPr algn="ctr"/>
            <a:r>
              <a:rPr lang="zh-CN" altLang="en-US" sz="4400" dirty="0"/>
              <a:t>与某人在一起</a:t>
            </a:r>
            <a:endParaRPr lang="en-US" sz="4400" b="1" dirty="0"/>
          </a:p>
          <a:p>
            <a:pPr algn="ctr"/>
            <a:r>
              <a:rPr lang="el-GR" sz="4800" b="1" dirty="0" smtClean="0">
                <a:solidFill>
                  <a:srgbClr val="FF0000"/>
                </a:solidFill>
              </a:rPr>
              <a:t>μετὰ</a:t>
            </a:r>
            <a:r>
              <a:rPr lang="en-GB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</a:rPr>
              <a:t>   </a:t>
            </a:r>
            <a:r>
              <a:rPr lang="el-GR" sz="4800" b="1" dirty="0" smtClean="0">
                <a:solidFill>
                  <a:srgbClr val="FF0000"/>
                </a:solidFill>
              </a:rPr>
              <a:t>παρὰ</a:t>
            </a:r>
            <a:r>
              <a:rPr lang="en-GB" sz="4800" b="1" dirty="0" smtClean="0">
                <a:solidFill>
                  <a:srgbClr val="FF0000"/>
                </a:solidFill>
              </a:rPr>
              <a:t>  </a:t>
            </a:r>
            <a:r>
              <a:rPr lang="en-US" sz="2000" b="1" dirty="0" smtClean="0">
                <a:solidFill>
                  <a:srgbClr val="FF0000"/>
                </a:solidFill>
              </a:rPr>
              <a:t>    </a:t>
            </a:r>
            <a:r>
              <a:rPr lang="el-GR" sz="4800" b="1" dirty="0" smtClean="0">
                <a:solidFill>
                  <a:srgbClr val="FF0000"/>
                </a:solidFill>
              </a:rPr>
              <a:t>συν</a:t>
            </a:r>
            <a:r>
              <a:rPr lang="en-US" sz="4800" dirty="0" smtClean="0">
                <a:solidFill>
                  <a:srgbClr val="FF0000"/>
                </a:solidFill>
              </a:rPr>
              <a:t>- </a:t>
            </a:r>
            <a:endParaRPr lang="en-GB" sz="4800" dirty="0" smtClean="0">
              <a:solidFill>
                <a:srgbClr val="FF0000"/>
              </a:solidFill>
            </a:endParaRPr>
          </a:p>
          <a:p>
            <a:pPr algn="ctr"/>
            <a:endParaRPr lang="en-US" sz="4000" dirty="0" smtClean="0"/>
          </a:p>
          <a:p>
            <a:pPr algn="ctr"/>
            <a:endParaRPr lang="en-US" sz="4000" b="1" dirty="0" smtClean="0"/>
          </a:p>
          <a:p>
            <a:pPr algn="ctr"/>
            <a:r>
              <a:rPr lang="en-US" sz="6000" b="1" dirty="0" smtClean="0"/>
              <a:t> </a:t>
            </a:r>
            <a:endParaRPr lang="en-US" sz="4000" b="1" dirty="0" smtClean="0"/>
          </a:p>
          <a:p>
            <a:pPr algn="ctr"/>
            <a:endParaRPr lang="en-US" sz="6000" dirty="0" smtClean="0"/>
          </a:p>
        </p:txBody>
      </p:sp>
    </p:spTree>
    <p:extLst>
      <p:ext uri="{BB962C8B-B14F-4D97-AF65-F5344CB8AC3E}">
        <p14:creationId xmlns:p14="http://schemas.microsoft.com/office/powerpoint/2010/main" val="14003695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63688" y="1177314"/>
            <a:ext cx="5688632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6000" dirty="0" smtClean="0">
                <a:solidFill>
                  <a:srgbClr val="FF0000"/>
                </a:solidFill>
              </a:rPr>
              <a:t>μετὰ</a:t>
            </a:r>
            <a:endParaRPr lang="en-GB" sz="6000" dirty="0" smtClean="0">
              <a:solidFill>
                <a:srgbClr val="FF0000"/>
              </a:solidFill>
            </a:endParaRPr>
          </a:p>
          <a:p>
            <a:pPr algn="ctr"/>
            <a:r>
              <a:rPr lang="en-US" altLang="zh-CN" sz="5400" dirty="0" smtClean="0"/>
              <a:t>With someone</a:t>
            </a:r>
          </a:p>
          <a:p>
            <a:pPr algn="ctr"/>
            <a:r>
              <a:rPr lang="zh-CN" altLang="en-US" sz="4400" dirty="0" smtClean="0"/>
              <a:t>与某人在一起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929871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63688" y="1177314"/>
            <a:ext cx="56886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6000" dirty="0" smtClean="0">
                <a:solidFill>
                  <a:srgbClr val="FF0000"/>
                </a:solidFill>
              </a:rPr>
              <a:t>πρὸς</a:t>
            </a:r>
            <a:endParaRPr lang="en-US" sz="6000" dirty="0" smtClean="0">
              <a:solidFill>
                <a:srgbClr val="FF0000"/>
              </a:solidFill>
            </a:endParaRPr>
          </a:p>
          <a:p>
            <a:pPr algn="ctr"/>
            <a:r>
              <a:rPr lang="en-US" sz="5400" dirty="0" smtClean="0"/>
              <a:t>to, refer to</a:t>
            </a:r>
          </a:p>
          <a:p>
            <a:pPr algn="ctr"/>
            <a:r>
              <a:rPr lang="zh-CN" altLang="en-US" sz="4800" dirty="0" smtClean="0"/>
              <a:t>指的是</a:t>
            </a: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2036854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0001"/>
            <a:ext cx="7772400" cy="2222499"/>
          </a:xfrm>
        </p:spPr>
        <p:txBody>
          <a:bodyPr>
            <a:normAutofit/>
          </a:bodyPr>
          <a:lstStyle/>
          <a:p>
            <a:r>
              <a:rPr lang="en-GB" sz="4000" dirty="0" smtClean="0"/>
              <a:t>examples</a:t>
            </a:r>
            <a:br>
              <a:rPr lang="en-GB" sz="4000" dirty="0" smtClean="0"/>
            </a:br>
            <a:r>
              <a:rPr lang="zh-CN" altLang="en-US" sz="4000" dirty="0" smtClean="0"/>
              <a:t>例子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4821025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588408"/>
          </a:xfrm>
        </p:spPr>
        <p:txBody>
          <a:bodyPr>
            <a:noAutofit/>
          </a:bodyPr>
          <a:lstStyle/>
          <a:p>
            <a:r>
              <a:rPr lang="en-US" sz="2800" dirty="0" smtClean="0"/>
              <a:t>Matthew 1.23                        </a:t>
            </a:r>
            <a:r>
              <a:rPr lang="zh-CN" altLang="en-US" sz="2800" dirty="0" smtClean="0"/>
              <a:t>马太福音 </a:t>
            </a:r>
            <a:r>
              <a:rPr lang="en-US" altLang="zh-CN" sz="2800" dirty="0" smtClean="0"/>
              <a:t>1.23</a:t>
            </a:r>
            <a:r>
              <a:rPr lang="en-US" sz="2800" dirty="0" smtClean="0"/>
              <a:t>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7916"/>
            <a:ext cx="4038600" cy="42278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 </a:t>
            </a:r>
            <a:r>
              <a:rPr lang="en-US" dirty="0" smtClean="0"/>
              <a:t>Look, the virgin shall conceive and bear a son, and they shall name him Emmanuel, which means, God is </a:t>
            </a:r>
            <a:r>
              <a:rPr lang="en-US" dirty="0"/>
              <a:t>(</a:t>
            </a:r>
            <a:r>
              <a:rPr lang="el-GR" b="1" dirty="0">
                <a:solidFill>
                  <a:srgbClr val="FF0000"/>
                </a:solidFill>
              </a:rPr>
              <a:t>μετὰ</a:t>
            </a:r>
            <a:r>
              <a:rPr lang="en-US" dirty="0"/>
              <a:t>)</a:t>
            </a:r>
            <a:r>
              <a:rPr lang="el-GR" b="1" dirty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with</a:t>
            </a:r>
            <a:r>
              <a:rPr lang="en-US" dirty="0" smtClean="0"/>
              <a:t> us.</a:t>
            </a:r>
          </a:p>
          <a:p>
            <a:pPr>
              <a:buNone/>
            </a:pPr>
            <a:r>
              <a:rPr lang="en-US" sz="3600" dirty="0" smtClean="0"/>
              <a:t>   </a:t>
            </a:r>
            <a:endParaRPr lang="en-US" sz="3600" b="1" dirty="0"/>
          </a:p>
          <a:p>
            <a:pPr>
              <a:buNone/>
            </a:pPr>
            <a:endParaRPr lang="en-GB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917"/>
            <a:ext cx="4038600" cy="42878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zh-TW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必</a:t>
            </a:r>
            <a:r>
              <a:rPr lang="zh-TW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有童女懷孕生子</a:t>
            </a:r>
            <a:r>
              <a:rPr lang="zh-TW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endParaRPr lang="en-US" altLang="zh-TW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zh-TW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名</a:t>
            </a:r>
            <a:r>
              <a:rPr lang="zh-TW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要</a:t>
            </a:r>
            <a:r>
              <a:rPr lang="zh-TW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叫以</a:t>
            </a:r>
            <a:r>
              <a:rPr lang="zh-TW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馬內利</a:t>
            </a:r>
            <a:r>
              <a:rPr lang="zh-TW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。以馬</a:t>
            </a:r>
            <a:endParaRPr lang="en-US" altLang="zh-TW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zh-TW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內利就是神</a:t>
            </a:r>
            <a:r>
              <a:rPr lang="en-US" dirty="0"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el-GR" b="1" dirty="0">
                <a:solidFill>
                  <a:srgbClr val="FF0000"/>
                </a:solidFill>
                <a:ea typeface="SimSun" panose="02010600030101010101" pitchFamily="2" charset="-122"/>
              </a:rPr>
              <a:t>μετὰ</a:t>
            </a:r>
            <a:r>
              <a:rPr 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)</a:t>
            </a:r>
            <a:r>
              <a:rPr lang="zh-TW" altLang="en-US" b="1" dirty="0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與</a:t>
            </a:r>
            <a:r>
              <a:rPr lang="zh-TW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我</a:t>
            </a:r>
            <a:endParaRPr lang="en-US" altLang="zh-TW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zh-TW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們</a:t>
            </a:r>
            <a:r>
              <a:rPr lang="zh-TW" altLang="en-US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同</a:t>
            </a:r>
            <a:r>
              <a:rPr lang="zh-TW" altLang="en-US" b="1" dirty="0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在</a:t>
            </a:r>
            <a:r>
              <a:rPr lang="zh-TW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的</a:t>
            </a:r>
            <a:r>
              <a:rPr lang="zh-TW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意思</a:t>
            </a:r>
            <a:r>
              <a:rPr lang="zh-TW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None/>
            </a:pPr>
            <a:r>
              <a:rPr lang="en-US" sz="3200" b="1" dirty="0" smtClean="0"/>
              <a:t>    </a:t>
            </a:r>
            <a:endParaRPr lang="en-GB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0001"/>
            <a:ext cx="7772400" cy="2222499"/>
          </a:xfrm>
        </p:spPr>
        <p:txBody>
          <a:bodyPr>
            <a:normAutofit/>
          </a:bodyPr>
          <a:lstStyle/>
          <a:p>
            <a:r>
              <a:rPr lang="en-GB" sz="3600" dirty="0" smtClean="0"/>
              <a:t>Does the Word refer to Jesus Christ? </a:t>
            </a:r>
            <a:br>
              <a:rPr lang="en-GB" sz="3600" dirty="0" smtClean="0"/>
            </a:br>
            <a:r>
              <a:rPr lang="zh-CN" altLang="en-US" sz="3600" dirty="0" smtClean="0"/>
              <a:t>“</a:t>
            </a:r>
            <a:r>
              <a:rPr lang="zh-CN" altLang="en-US" sz="4000" dirty="0" smtClean="0"/>
              <a:t>道”指的是基督吗？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5719889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4876"/>
            <a:ext cx="8229600" cy="588408"/>
          </a:xfrm>
        </p:spPr>
        <p:txBody>
          <a:bodyPr>
            <a:noAutofit/>
          </a:bodyPr>
          <a:lstStyle/>
          <a:p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1John 1.1                        </a:t>
            </a:r>
            <a:r>
              <a:rPr lang="zh-CN" altLang="en-US" sz="2800" dirty="0"/>
              <a:t>约翰壹书</a:t>
            </a:r>
            <a:r>
              <a:rPr lang="en-US" altLang="zh-CN" sz="2800" dirty="0"/>
              <a:t> </a:t>
            </a:r>
            <a:r>
              <a:rPr lang="en-US" altLang="zh-CN" sz="2800" dirty="0" smtClean="0"/>
              <a:t>1.1</a:t>
            </a:r>
            <a:r>
              <a:rPr lang="en-GB" sz="2800" dirty="0"/>
              <a:t/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4008" y="1201316"/>
            <a:ext cx="4038600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200" dirty="0" smtClean="0"/>
              <a:t>论到从起初原有的生命之道，就是我们所听见、所看见、亲眼看过、亲手摸过的。</a:t>
            </a:r>
            <a:endParaRPr lang="en-GB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113920"/>
            <a:ext cx="4038600" cy="426386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We declare to you what was from the beginning, what we have heard, what we have seen with our eyes, what we have looked at and touched with our hands, concern</a:t>
            </a:r>
            <a:r>
              <a:rPr lang="en-US" altLang="zh-CN" dirty="0" smtClean="0"/>
              <a:t>-</a:t>
            </a:r>
            <a:r>
              <a:rPr lang="en-GB" dirty="0" smtClean="0"/>
              <a:t> </a:t>
            </a:r>
            <a:r>
              <a:rPr lang="en-US" altLang="zh-CN" dirty="0" smtClean="0"/>
              <a:t>  </a:t>
            </a:r>
            <a:r>
              <a:rPr lang="en-GB" dirty="0" err="1" smtClean="0"/>
              <a:t>ing</a:t>
            </a:r>
            <a:r>
              <a:rPr lang="en-GB" dirty="0" smtClean="0"/>
              <a:t> the word of life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2984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844"/>
            <a:ext cx="8229600" cy="588408"/>
          </a:xfrm>
        </p:spPr>
        <p:txBody>
          <a:bodyPr>
            <a:noAutofit/>
          </a:bodyPr>
          <a:lstStyle/>
          <a:p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US" altLang="zh-CN" sz="2800" dirty="0" smtClean="0"/>
              <a:t>verse 2</a:t>
            </a:r>
            <a:r>
              <a:rPr lang="en-GB" sz="2800" dirty="0" smtClean="0"/>
              <a:t>                                            </a:t>
            </a:r>
            <a:r>
              <a:rPr lang="zh-CN" altLang="en-US" sz="2800" dirty="0" smtClean="0"/>
              <a:t>第</a:t>
            </a:r>
            <a:r>
              <a:rPr lang="en-US" altLang="zh-CN" sz="2800" dirty="0"/>
              <a:t>2</a:t>
            </a:r>
            <a:r>
              <a:rPr lang="zh-CN" altLang="en-US" sz="2800" dirty="0" smtClean="0"/>
              <a:t>节</a:t>
            </a:r>
            <a:r>
              <a:rPr lang="en-GB" sz="3200" dirty="0"/>
              <a:t/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625252"/>
            <a:ext cx="4038600" cy="4896544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GB" sz="9600" dirty="0" smtClean="0"/>
              <a:t>    </a:t>
            </a:r>
            <a:r>
              <a:rPr lang="en-GB" sz="8600" dirty="0"/>
              <a:t>T</a:t>
            </a:r>
            <a:r>
              <a:rPr lang="en-GB" sz="8600" dirty="0" smtClean="0"/>
              <a:t>his</a:t>
            </a:r>
            <a:r>
              <a:rPr lang="en-GB" sz="9600" dirty="0" smtClean="0"/>
              <a:t> </a:t>
            </a:r>
            <a:r>
              <a:rPr lang="en-GB" sz="8600" dirty="0"/>
              <a:t>life was revealed, and we have seen it and testify to it, and declare to you the eternal life that </a:t>
            </a:r>
            <a:r>
              <a:rPr lang="en-GB" sz="8600" dirty="0" smtClean="0"/>
              <a:t>was </a:t>
            </a:r>
            <a:r>
              <a:rPr lang="el-GR" sz="8600" b="1" dirty="0" smtClean="0">
                <a:solidFill>
                  <a:srgbClr val="FF0000"/>
                </a:solidFill>
              </a:rPr>
              <a:t>πρὸς</a:t>
            </a:r>
            <a:r>
              <a:rPr lang="en-GB" sz="8600" dirty="0" smtClean="0"/>
              <a:t> </a:t>
            </a:r>
            <a:r>
              <a:rPr lang="en-GB" sz="9600" dirty="0" smtClean="0"/>
              <a:t> </a:t>
            </a:r>
            <a:r>
              <a:rPr lang="en-GB" sz="8600" dirty="0" smtClean="0"/>
              <a:t>the </a:t>
            </a:r>
            <a:r>
              <a:rPr lang="en-GB" sz="8600" dirty="0"/>
              <a:t>Father and was revealed to </a:t>
            </a:r>
            <a:r>
              <a:rPr lang="en-GB" sz="8600" dirty="0" smtClean="0"/>
              <a:t>us</a:t>
            </a:r>
            <a:r>
              <a:rPr lang="en-GB" sz="9600" dirty="0" smtClean="0"/>
              <a:t>—</a:t>
            </a:r>
            <a:r>
              <a:rPr lang="en-US" sz="9600" dirty="0" smtClean="0"/>
              <a:t>   </a:t>
            </a:r>
            <a:endParaRPr lang="en-US" sz="7000" b="1" dirty="0"/>
          </a:p>
          <a:p>
            <a:pPr>
              <a:buNone/>
            </a:pPr>
            <a:endParaRPr lang="en-GB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97260"/>
            <a:ext cx="4038600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200" dirty="0"/>
              <a:t>这生命已经显现出来，我们也看见过，现在又作见证，将</a:t>
            </a:r>
            <a:r>
              <a:rPr lang="zh-CN" altLang="en-US" sz="3200" dirty="0" smtClean="0"/>
              <a:t>原</a:t>
            </a:r>
            <a:r>
              <a:rPr lang="el-GR" sz="3200" b="1" dirty="0" smtClean="0">
                <a:solidFill>
                  <a:srgbClr val="FF0000"/>
                </a:solidFill>
              </a:rPr>
              <a:t>πρὸς</a:t>
            </a:r>
            <a:r>
              <a:rPr lang="en-US" sz="3200" dirty="0" smtClean="0"/>
              <a:t> </a:t>
            </a:r>
            <a:r>
              <a:rPr lang="zh-CN" altLang="en-US" sz="3200" dirty="0" smtClean="0"/>
              <a:t>父、</a:t>
            </a:r>
            <a:r>
              <a:rPr lang="zh-CN" altLang="en-US" sz="3200" dirty="0"/>
              <a:t>且显现与我们那永远的生命传给你们</a:t>
            </a:r>
            <a:r>
              <a:rPr lang="zh-CN" altLang="en-US" sz="3200" dirty="0" smtClean="0"/>
              <a:t>。</a:t>
            </a:r>
            <a:endParaRPr lang="en-GB" sz="32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367864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844"/>
            <a:ext cx="8229600" cy="588408"/>
          </a:xfrm>
        </p:spPr>
        <p:txBody>
          <a:bodyPr>
            <a:noAutofit/>
          </a:bodyPr>
          <a:lstStyle/>
          <a:p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US" altLang="zh-CN" sz="2800" dirty="0" smtClean="0"/>
              <a:t>verse 3</a:t>
            </a:r>
            <a:r>
              <a:rPr lang="en-GB" sz="2800" dirty="0" smtClean="0"/>
              <a:t>                                        </a:t>
            </a:r>
            <a:r>
              <a:rPr lang="zh-CN" altLang="en-US" sz="2800" dirty="0" smtClean="0"/>
              <a:t>第</a:t>
            </a:r>
            <a:r>
              <a:rPr lang="en-US" altLang="zh-CN" sz="2800" dirty="0" smtClean="0"/>
              <a:t>3</a:t>
            </a:r>
            <a:r>
              <a:rPr lang="zh-CN" altLang="en-US" sz="2800" dirty="0" smtClean="0"/>
              <a:t>节</a:t>
            </a:r>
            <a:r>
              <a:rPr lang="en-GB" sz="3200" dirty="0" smtClean="0"/>
              <a:t/>
            </a:r>
            <a:br>
              <a:rPr lang="en-GB" sz="3200" dirty="0" smtClean="0"/>
            </a:br>
            <a:endParaRPr lang="en-GB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3284"/>
            <a:ext cx="4038600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我们将所看见、所听见的，传给你们，使你们</a:t>
            </a:r>
            <a:r>
              <a:rPr lang="el-GR" b="1" dirty="0" smtClean="0">
                <a:solidFill>
                  <a:srgbClr val="FF0000"/>
                </a:solidFill>
              </a:rPr>
              <a:t>μετὰ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我们相交，我们是</a:t>
            </a:r>
            <a:r>
              <a:rPr lang="el-GR" b="1" dirty="0">
                <a:solidFill>
                  <a:srgbClr val="FF0000"/>
                </a:solidFill>
              </a:rPr>
              <a:t>μετὰ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父并祂的儿子耶稣基督相交的。</a:t>
            </a:r>
            <a:endParaRPr lang="en-GB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841276"/>
            <a:ext cx="4038600" cy="426386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We declare to you what we have seen and heard so that you also may have fellowship </a:t>
            </a:r>
            <a:r>
              <a:rPr lang="el-GR" b="1" dirty="0" smtClean="0">
                <a:solidFill>
                  <a:srgbClr val="FF0000"/>
                </a:solidFill>
              </a:rPr>
              <a:t>μετὰ</a:t>
            </a:r>
            <a:r>
              <a:rPr lang="en-GB" dirty="0" smtClean="0"/>
              <a:t> us, and truly our fellowship is </a:t>
            </a:r>
            <a:r>
              <a:rPr lang="el-GR" b="1" dirty="0" smtClean="0">
                <a:solidFill>
                  <a:srgbClr val="FF0000"/>
                </a:solidFill>
              </a:rPr>
              <a:t>μετὰ</a:t>
            </a:r>
            <a:r>
              <a:rPr lang="en-GB" dirty="0" smtClean="0"/>
              <a:t> the Father and </a:t>
            </a:r>
            <a:r>
              <a:rPr lang="el-GR" b="1" dirty="0" smtClean="0">
                <a:solidFill>
                  <a:srgbClr val="FF0000"/>
                </a:solidFill>
              </a:rPr>
              <a:t>μετὰ</a:t>
            </a:r>
            <a:r>
              <a:rPr lang="en-GB" dirty="0" smtClean="0"/>
              <a:t> His </a:t>
            </a:r>
            <a:r>
              <a:rPr lang="en-US" dirty="0" smtClean="0"/>
              <a:t>S</a:t>
            </a:r>
            <a:r>
              <a:rPr lang="en-GB" dirty="0" smtClean="0"/>
              <a:t>on Jesus Christ.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92964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2171"/>
            <a:ext cx="4040188" cy="695089"/>
          </a:xfrm>
        </p:spPr>
        <p:txBody>
          <a:bodyPr/>
          <a:lstStyle/>
          <a:p>
            <a:r>
              <a:rPr lang="en-US" altLang="zh-CN" b="0" dirty="0"/>
              <a:t>John’s Gospel </a:t>
            </a:r>
            <a:r>
              <a:rPr lang="zh-CN" altLang="en-US" b="0" dirty="0" smtClean="0"/>
              <a:t>约翰</a:t>
            </a:r>
            <a:r>
              <a:rPr lang="zh-CN" altLang="en-US" b="0" dirty="0"/>
              <a:t>福音 </a:t>
            </a:r>
            <a:r>
              <a:rPr lang="en-US" altLang="zh-CN" b="0" dirty="0"/>
              <a:t>1.4</a:t>
            </a:r>
            <a:endParaRPr lang="en-GB" b="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577247"/>
            <a:ext cx="4040188" cy="3840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sz="2800" dirty="0" smtClean="0">
                <a:solidFill>
                  <a:srgbClr val="FF0000"/>
                </a:solidFill>
              </a:rPr>
              <a:t>In him (God) was </a:t>
            </a:r>
            <a:r>
              <a:rPr lang="en-GB" sz="2800" dirty="0">
                <a:solidFill>
                  <a:srgbClr val="FF0000"/>
                </a:solidFill>
              </a:rPr>
              <a:t>life</a:t>
            </a:r>
            <a:r>
              <a:rPr lang="en-GB" sz="2800" dirty="0"/>
              <a:t>, and the life was the light of all people</a:t>
            </a:r>
            <a:r>
              <a:rPr lang="en-GB" sz="2800" dirty="0" smtClean="0"/>
              <a:t>.</a:t>
            </a:r>
            <a:endParaRPr lang="en-GB" sz="2000" dirty="0" smtClean="0"/>
          </a:p>
          <a:p>
            <a:pPr>
              <a:buNone/>
            </a:pPr>
            <a:r>
              <a:rPr lang="en-US" altLang="zh-TW" dirty="0" smtClean="0"/>
              <a:t>     </a:t>
            </a:r>
          </a:p>
          <a:p>
            <a:pPr>
              <a:buNone/>
            </a:pPr>
            <a:r>
              <a:rPr lang="en-US" altLang="zh-TW" sz="2000" dirty="0" smtClean="0"/>
              <a:t>     </a:t>
            </a:r>
            <a:r>
              <a:rPr lang="zh-TW" altLang="en-US" sz="2800" b="1" dirty="0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生命在他</a:t>
            </a:r>
            <a:r>
              <a:rPr lang="en-GB" altLang="zh-TW" sz="2800" b="1" dirty="0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zh-CN" altLang="en-US" sz="2800" b="1" dirty="0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神</a:t>
            </a:r>
            <a:r>
              <a:rPr lang="en-GB" altLang="zh-TW" sz="2800" b="1" dirty="0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)</a:t>
            </a:r>
            <a:r>
              <a:rPr lang="zh-TW" altLang="en-US" sz="2800" b="1" dirty="0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裡頭</a:t>
            </a:r>
            <a:r>
              <a:rPr lang="zh-TW" altLang="en-US" sz="2800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GB" altLang="zh-TW" sz="28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None/>
            </a:pPr>
            <a:r>
              <a:rPr lang="en-GB" altLang="zh-TW" sz="2800" dirty="0" smtClean="0"/>
              <a:t>    </a:t>
            </a:r>
            <a:r>
              <a:rPr lang="zh-TW" altLang="en-US" sz="2800" dirty="0" smtClean="0">
                <a:latin typeface="SimSun" panose="02010600030101010101" pitchFamily="2" charset="-122"/>
                <a:ea typeface="SimSun" panose="02010600030101010101" pitchFamily="2" charset="-122"/>
              </a:rPr>
              <a:t>這生命就是人的光</a:t>
            </a: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TW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None/>
            </a:pP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5026" y="157200"/>
            <a:ext cx="4041775" cy="533135"/>
          </a:xfrm>
        </p:spPr>
        <p:txBody>
          <a:bodyPr>
            <a:noAutofit/>
          </a:bodyPr>
          <a:lstStyle/>
          <a:p>
            <a:pPr algn="ctr"/>
            <a:r>
              <a:rPr lang="en-US" altLang="zh-CN" dirty="0"/>
              <a:t/>
            </a:r>
            <a:br>
              <a:rPr lang="en-US" altLang="zh-CN" dirty="0"/>
            </a:br>
            <a:endParaRPr lang="en-US" altLang="zh-CN" dirty="0" smtClean="0"/>
          </a:p>
          <a:p>
            <a:pPr algn="ctr"/>
            <a:endParaRPr lang="en-US" altLang="zh-CN" dirty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/>
          </a:p>
          <a:p>
            <a:pPr algn="ctr"/>
            <a:r>
              <a:rPr lang="en-US" altLang="zh-CN" b="0" dirty="0" smtClean="0"/>
              <a:t>1John </a:t>
            </a:r>
            <a:r>
              <a:rPr lang="zh-CN" altLang="en-US" b="0" dirty="0"/>
              <a:t>约翰壹书</a:t>
            </a:r>
            <a:r>
              <a:rPr lang="en-US" altLang="zh-CN" b="0" dirty="0"/>
              <a:t> </a:t>
            </a:r>
            <a:r>
              <a:rPr lang="en-US" altLang="zh-CN" b="0" dirty="0" smtClean="0"/>
              <a:t>1.2-3</a:t>
            </a:r>
            <a:endParaRPr lang="en-GB" b="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6" y="817273"/>
            <a:ext cx="4041775" cy="46805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GB" dirty="0" smtClean="0"/>
              <a:t>this </a:t>
            </a:r>
            <a:r>
              <a:rPr lang="en-GB" dirty="0"/>
              <a:t>life was revealed, and we have seen it and testify to it, and declare to you </a:t>
            </a:r>
            <a:r>
              <a:rPr lang="en-GB" dirty="0">
                <a:solidFill>
                  <a:srgbClr val="FF0000"/>
                </a:solidFill>
              </a:rPr>
              <a:t>the </a:t>
            </a:r>
            <a:r>
              <a:rPr lang="en-GB" dirty="0" smtClean="0">
                <a:solidFill>
                  <a:srgbClr val="FF0000"/>
                </a:solidFill>
              </a:rPr>
              <a:t>eternal life that was </a:t>
            </a:r>
            <a:r>
              <a:rPr lang="el-GR" b="1" dirty="0" smtClean="0">
                <a:solidFill>
                  <a:srgbClr val="FF0000"/>
                </a:solidFill>
                <a:ea typeface="SimSun" panose="02010600030101010101" pitchFamily="2" charset="-122"/>
              </a:rPr>
              <a:t>πρὸς</a:t>
            </a:r>
            <a:r>
              <a:rPr lang="en-GB" altLang="zh-TW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the Father </a:t>
            </a:r>
            <a:r>
              <a:rPr lang="en-GB" dirty="0" smtClean="0"/>
              <a:t>and </a:t>
            </a:r>
            <a:r>
              <a:rPr lang="en-GB" dirty="0"/>
              <a:t>was revealed </a:t>
            </a:r>
            <a:r>
              <a:rPr lang="en-GB" dirty="0" smtClean="0"/>
              <a:t>to us—</a:t>
            </a:r>
          </a:p>
          <a:p>
            <a:pPr>
              <a:buNone/>
            </a:pPr>
            <a:r>
              <a:rPr lang="en-GB" altLang="zh-TW" dirty="0" smtClean="0"/>
              <a:t>    </a:t>
            </a:r>
            <a:r>
              <a:rPr lang="en-GB" altLang="zh-TW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800" dirty="0" smtClean="0">
                <a:latin typeface="SimSun" panose="02010600030101010101" pitchFamily="2" charset="-122"/>
                <a:ea typeface="SimSun" panose="02010600030101010101" pitchFamily="2" charset="-122"/>
              </a:rPr>
              <a:t>这生命已经显现出来，我们也看见过，现在又作见证，将</a:t>
            </a:r>
            <a:r>
              <a:rPr lang="zh-CN" altLang="en-US" sz="2800" b="1" dirty="0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原来</a:t>
            </a:r>
            <a:r>
              <a:rPr lang="el-GR" sz="2800" b="1" dirty="0" smtClean="0">
                <a:solidFill>
                  <a:srgbClr val="FF0000"/>
                </a:solidFill>
                <a:ea typeface="SimSun" panose="02010600030101010101" pitchFamily="2" charset="-122"/>
              </a:rPr>
              <a:t>πρὸς</a:t>
            </a:r>
            <a:r>
              <a:rPr lang="en-US" sz="2800" b="1" dirty="0" smtClean="0">
                <a:solidFill>
                  <a:srgbClr val="FF0000"/>
                </a:solidFill>
                <a:ea typeface="SimSun" panose="02010600030101010101" pitchFamily="2" charset="-122"/>
              </a:rPr>
              <a:t> </a:t>
            </a:r>
            <a:r>
              <a:rPr lang="zh-CN" altLang="en-US" sz="2800" b="1" dirty="0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父</a:t>
            </a:r>
            <a:r>
              <a:rPr lang="zh-CN" altLang="en-US" sz="2800" dirty="0" smtClean="0">
                <a:latin typeface="SimSun" panose="02010600030101010101" pitchFamily="2" charset="-122"/>
                <a:ea typeface="SimSun" panose="02010600030101010101" pitchFamily="2" charset="-122"/>
              </a:rPr>
              <a:t>，且显现与我们</a:t>
            </a:r>
            <a:r>
              <a:rPr lang="zh-CN" altLang="en-US" sz="2800" b="1" dirty="0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那永远的生命</a:t>
            </a:r>
            <a:r>
              <a:rPr lang="zh-CN" altLang="en-US" sz="2800" dirty="0" smtClean="0">
                <a:latin typeface="SimSun" panose="02010600030101010101" pitchFamily="2" charset="-122"/>
                <a:ea typeface="SimSun" panose="02010600030101010101" pitchFamily="2" charset="-122"/>
              </a:rPr>
              <a:t>，传给你们。</a:t>
            </a:r>
            <a:endParaRPr lang="en-US" altLang="zh-TW" sz="28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3204"/>
            <a:ext cx="8229600" cy="588408"/>
          </a:xfrm>
        </p:spPr>
        <p:txBody>
          <a:bodyPr>
            <a:noAutofit/>
          </a:bodyPr>
          <a:lstStyle/>
          <a:p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US" altLang="zh-CN" sz="2800" dirty="0"/>
              <a:t>1John </a:t>
            </a:r>
            <a:r>
              <a:rPr lang="en-US" altLang="zh-CN" sz="2800" dirty="0" smtClean="0"/>
              <a:t>1.2                       </a:t>
            </a:r>
            <a:r>
              <a:rPr lang="zh-CN" altLang="en-US" sz="2800" dirty="0" smtClean="0"/>
              <a:t>约翰</a:t>
            </a:r>
            <a:r>
              <a:rPr lang="zh-CN" altLang="en-US" sz="2800" dirty="0"/>
              <a:t>壹书</a:t>
            </a:r>
            <a:r>
              <a:rPr lang="en-US" altLang="zh-CN" sz="2800" dirty="0"/>
              <a:t> </a:t>
            </a:r>
            <a:r>
              <a:rPr lang="en-US" altLang="zh-CN" sz="2800" dirty="0" smtClean="0"/>
              <a:t>1.2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3200" dirty="0"/>
              <a:t/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057300"/>
            <a:ext cx="4038600" cy="4896544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GB" sz="9600" dirty="0" smtClean="0"/>
              <a:t>    </a:t>
            </a:r>
            <a:r>
              <a:rPr lang="en-GB" sz="8600" dirty="0"/>
              <a:t>T</a:t>
            </a:r>
            <a:r>
              <a:rPr lang="en-GB" sz="8600" dirty="0" smtClean="0"/>
              <a:t>his</a:t>
            </a:r>
            <a:r>
              <a:rPr lang="en-GB" sz="9600" dirty="0" smtClean="0"/>
              <a:t> </a:t>
            </a:r>
            <a:r>
              <a:rPr lang="en-GB" sz="8600" dirty="0"/>
              <a:t>life was revealed, and we have seen it and testify to it, and declare to you the eternal life </a:t>
            </a:r>
            <a:r>
              <a:rPr lang="en-GB" sz="8600" dirty="0" smtClean="0"/>
              <a:t>that </a:t>
            </a:r>
            <a:r>
              <a:rPr lang="en-US" sz="8600" dirty="0"/>
              <a:t>(</a:t>
            </a:r>
            <a:r>
              <a:rPr lang="el-GR" sz="8600" b="1" dirty="0">
                <a:solidFill>
                  <a:srgbClr val="FF0000"/>
                </a:solidFill>
              </a:rPr>
              <a:t>πρὸς</a:t>
            </a:r>
            <a:r>
              <a:rPr lang="en-US" sz="8600" dirty="0"/>
              <a:t>)</a:t>
            </a:r>
            <a:r>
              <a:rPr lang="en-GB" sz="8600" dirty="0" smtClean="0"/>
              <a:t> </a:t>
            </a:r>
            <a:r>
              <a:rPr lang="en-GB" sz="8600" b="1" dirty="0" smtClean="0">
                <a:solidFill>
                  <a:srgbClr val="FF0000"/>
                </a:solidFill>
              </a:rPr>
              <a:t>referred to</a:t>
            </a:r>
            <a:r>
              <a:rPr lang="en-GB" sz="9600" b="1" dirty="0" smtClean="0">
                <a:solidFill>
                  <a:srgbClr val="FF0000"/>
                </a:solidFill>
              </a:rPr>
              <a:t> </a:t>
            </a:r>
            <a:r>
              <a:rPr lang="en-GB" sz="8600" b="1" dirty="0" smtClean="0">
                <a:solidFill>
                  <a:srgbClr val="FF0000"/>
                </a:solidFill>
              </a:rPr>
              <a:t>the </a:t>
            </a:r>
            <a:r>
              <a:rPr lang="en-GB" sz="8600" b="1" dirty="0">
                <a:solidFill>
                  <a:srgbClr val="FF0000"/>
                </a:solidFill>
              </a:rPr>
              <a:t>Father </a:t>
            </a:r>
            <a:r>
              <a:rPr lang="en-GB" sz="8600" dirty="0"/>
              <a:t>and was revealed to </a:t>
            </a:r>
            <a:r>
              <a:rPr lang="en-GB" sz="8600" dirty="0" smtClean="0"/>
              <a:t>us</a:t>
            </a:r>
            <a:r>
              <a:rPr lang="en-GB" sz="9600" dirty="0" smtClean="0"/>
              <a:t>—</a:t>
            </a:r>
            <a:r>
              <a:rPr lang="en-US" sz="9600" dirty="0" smtClean="0"/>
              <a:t>   </a:t>
            </a:r>
            <a:endParaRPr lang="en-US" sz="7000" b="1" dirty="0"/>
          </a:p>
          <a:p>
            <a:pPr>
              <a:buNone/>
            </a:pPr>
            <a:endParaRPr lang="en-GB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29308"/>
            <a:ext cx="4038600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200" dirty="0"/>
              <a:t>这生命已经显现出来，我们也看见过，现在又作见证，将</a:t>
            </a:r>
            <a:r>
              <a:rPr lang="zh-CN" altLang="en-US" sz="3200" dirty="0" smtClean="0"/>
              <a:t>原来</a:t>
            </a:r>
            <a:r>
              <a:rPr lang="en-US" sz="3200" dirty="0" smtClean="0"/>
              <a:t>(</a:t>
            </a:r>
            <a:r>
              <a:rPr lang="el-GR" sz="3200" b="1" dirty="0">
                <a:solidFill>
                  <a:srgbClr val="FF0000"/>
                </a:solidFill>
              </a:rPr>
              <a:t>πρὸς</a:t>
            </a:r>
            <a:r>
              <a:rPr lang="en-US" sz="3200" dirty="0" smtClean="0"/>
              <a:t>) 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指的是父</a:t>
            </a:r>
            <a:r>
              <a:rPr lang="zh-CN" altLang="en-US" sz="3200" dirty="0" smtClean="0"/>
              <a:t>、</a:t>
            </a:r>
            <a:r>
              <a:rPr lang="zh-CN" altLang="en-US" sz="3200" dirty="0"/>
              <a:t>且显现与我们那永远的生命传给你们</a:t>
            </a:r>
            <a:r>
              <a:rPr lang="zh-CN" altLang="en-US" sz="3200" dirty="0" smtClean="0"/>
              <a:t>。</a:t>
            </a:r>
            <a:endParaRPr lang="en-GB" sz="32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670213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844"/>
            <a:ext cx="8229600" cy="588408"/>
          </a:xfrm>
        </p:spPr>
        <p:txBody>
          <a:bodyPr>
            <a:noAutofit/>
          </a:bodyPr>
          <a:lstStyle/>
          <a:p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US" altLang="zh-CN" sz="3200" dirty="0"/>
              <a:t>verse 3</a:t>
            </a:r>
            <a:r>
              <a:rPr lang="en-GB" sz="3200" dirty="0"/>
              <a:t>                   </a:t>
            </a:r>
            <a:r>
              <a:rPr lang="en-GB" sz="3200" dirty="0" smtClean="0"/>
              <a:t>                 </a:t>
            </a:r>
            <a:r>
              <a:rPr lang="zh-CN" altLang="en-US" sz="3200" dirty="0"/>
              <a:t>第</a:t>
            </a:r>
            <a:r>
              <a:rPr lang="en-US" altLang="zh-CN" sz="3200" dirty="0"/>
              <a:t>3</a:t>
            </a:r>
            <a:r>
              <a:rPr lang="zh-CN" altLang="en-US" sz="3200" dirty="0"/>
              <a:t>节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US" altLang="zh-CN" sz="3200" dirty="0" smtClean="0"/>
              <a:t>            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600" dirty="0"/>
              <a:t/>
            </a:r>
            <a:br>
              <a:rPr lang="en-GB" sz="3600" dirty="0"/>
            </a:br>
            <a:endParaRPr lang="en-GB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3284"/>
            <a:ext cx="4038600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我们将所看见、所听见的，传给你们，使你们</a:t>
            </a:r>
            <a:r>
              <a:rPr lang="en-GB" sz="3200" dirty="0"/>
              <a:t>(</a:t>
            </a:r>
            <a:r>
              <a:rPr lang="el-GR" sz="3200" b="1" dirty="0">
                <a:solidFill>
                  <a:srgbClr val="FF0000"/>
                </a:solidFill>
              </a:rPr>
              <a:t>μετὰ</a:t>
            </a:r>
            <a:r>
              <a:rPr lang="en-GB" sz="3200" dirty="0" smtClean="0"/>
              <a:t>) </a:t>
            </a:r>
            <a:r>
              <a:rPr lang="zh-CN" altLang="en-US" sz="3200" b="1" dirty="0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与</a:t>
            </a:r>
            <a:r>
              <a:rPr lang="zh-CN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我们相交，我们是</a:t>
            </a:r>
            <a:r>
              <a:rPr lang="en-GB" sz="3200" dirty="0"/>
              <a:t>(</a:t>
            </a:r>
            <a:r>
              <a:rPr lang="el-GR" sz="3200" b="1" dirty="0">
                <a:solidFill>
                  <a:srgbClr val="FF0000"/>
                </a:solidFill>
              </a:rPr>
              <a:t>μετὰ</a:t>
            </a:r>
            <a:r>
              <a:rPr lang="en-GB" sz="3200" dirty="0" smtClean="0"/>
              <a:t>) </a:t>
            </a:r>
            <a:r>
              <a:rPr lang="zh-CN" altLang="en-US" sz="3200" b="1" dirty="0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与</a:t>
            </a:r>
            <a:r>
              <a:rPr lang="zh-CN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父并</a:t>
            </a:r>
            <a:r>
              <a:rPr lang="en-GB" sz="3200" dirty="0"/>
              <a:t>(</a:t>
            </a:r>
            <a:r>
              <a:rPr lang="el-GR" sz="3200" b="1" dirty="0">
                <a:solidFill>
                  <a:srgbClr val="FF0000"/>
                </a:solidFill>
              </a:rPr>
              <a:t>μετὰ</a:t>
            </a:r>
            <a:r>
              <a:rPr lang="en-GB" sz="3200" dirty="0"/>
              <a:t>)</a:t>
            </a:r>
            <a:r>
              <a:rPr lang="zh-CN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祂的儿子耶稣基督相交的。</a:t>
            </a:r>
            <a:endParaRPr lang="en-GB" sz="32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841276"/>
            <a:ext cx="4038600" cy="426386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We declare to you what we have seen and heard so that you also may have fellowship (</a:t>
            </a:r>
            <a:r>
              <a:rPr lang="el-GR" b="1" dirty="0" smtClean="0">
                <a:solidFill>
                  <a:srgbClr val="FF0000"/>
                </a:solidFill>
              </a:rPr>
              <a:t>μετὰ</a:t>
            </a:r>
            <a:r>
              <a:rPr lang="en-GB" dirty="0" smtClean="0"/>
              <a:t>) </a:t>
            </a:r>
            <a:r>
              <a:rPr lang="en-GB" b="1" dirty="0" smtClean="0">
                <a:solidFill>
                  <a:srgbClr val="FF0000"/>
                </a:solidFill>
              </a:rPr>
              <a:t>with</a:t>
            </a:r>
            <a:r>
              <a:rPr lang="en-GB" dirty="0" smtClean="0"/>
              <a:t> us, and truly our fellowship is </a:t>
            </a:r>
            <a:r>
              <a:rPr lang="en-GB" dirty="0"/>
              <a:t>(</a:t>
            </a:r>
            <a:r>
              <a:rPr lang="el-GR" b="1" dirty="0">
                <a:solidFill>
                  <a:srgbClr val="FF0000"/>
                </a:solidFill>
              </a:rPr>
              <a:t>μετὰ</a:t>
            </a:r>
            <a:r>
              <a:rPr lang="en-GB" dirty="0"/>
              <a:t>) </a:t>
            </a:r>
            <a:r>
              <a:rPr lang="en-GB" b="1" dirty="0" smtClean="0">
                <a:solidFill>
                  <a:srgbClr val="FF0000"/>
                </a:solidFill>
              </a:rPr>
              <a:t>with</a:t>
            </a:r>
            <a:r>
              <a:rPr lang="en-GB" dirty="0" smtClean="0"/>
              <a:t> the Father and </a:t>
            </a:r>
            <a:r>
              <a:rPr lang="en-GB" dirty="0"/>
              <a:t>(</a:t>
            </a:r>
            <a:r>
              <a:rPr lang="el-GR" b="1" dirty="0">
                <a:solidFill>
                  <a:srgbClr val="FF0000"/>
                </a:solidFill>
              </a:rPr>
              <a:t>μετὰ</a:t>
            </a:r>
            <a:r>
              <a:rPr lang="en-GB" dirty="0"/>
              <a:t>) </a:t>
            </a:r>
            <a:r>
              <a:rPr lang="en-GB" b="1" dirty="0" smtClean="0">
                <a:solidFill>
                  <a:srgbClr val="FF0000"/>
                </a:solidFill>
              </a:rPr>
              <a:t>with</a:t>
            </a:r>
            <a:r>
              <a:rPr lang="en-GB" dirty="0" smtClean="0"/>
              <a:t> His </a:t>
            </a:r>
            <a:r>
              <a:rPr lang="en-US" dirty="0" smtClean="0"/>
              <a:t>S</a:t>
            </a:r>
            <a:r>
              <a:rPr lang="en-GB" dirty="0" smtClean="0"/>
              <a:t>on Jesus Christ.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35571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277213"/>
            <a:ext cx="8229600" cy="528402"/>
          </a:xfrm>
        </p:spPr>
        <p:txBody>
          <a:bodyPr>
            <a:noAutofit/>
          </a:bodyPr>
          <a:lstStyle/>
          <a:p>
            <a:r>
              <a:rPr lang="en-GB" sz="2800" dirty="0"/>
              <a:t/>
            </a:r>
            <a:br>
              <a:rPr lang="en-GB" sz="2800" dirty="0"/>
            </a:br>
            <a:r>
              <a:rPr lang="en-US" sz="2800" dirty="0" smtClean="0"/>
              <a:t>John 2.3                           </a:t>
            </a:r>
            <a:r>
              <a:rPr lang="zh-CN" altLang="en-US" sz="2800" dirty="0" smtClean="0"/>
              <a:t>约翰福音 </a:t>
            </a:r>
            <a:r>
              <a:rPr lang="en-US" altLang="zh-CN" sz="2800" dirty="0" smtClean="0"/>
              <a:t>2.3</a:t>
            </a: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67544" y="914467"/>
            <a:ext cx="4038600" cy="480053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2400" dirty="0" smtClean="0"/>
              <a:t>     </a:t>
            </a:r>
            <a:r>
              <a:rPr lang="en-GB" sz="3200" dirty="0" smtClean="0"/>
              <a:t>When the wine gave out, the mother of Jesus said </a:t>
            </a:r>
            <a:r>
              <a:rPr lang="en-US" sz="3200" dirty="0" smtClean="0"/>
              <a:t>(</a:t>
            </a:r>
            <a:r>
              <a:rPr lang="el-GR" sz="3200" b="1" dirty="0" smtClean="0">
                <a:solidFill>
                  <a:srgbClr val="FF0000"/>
                </a:solidFill>
              </a:rPr>
              <a:t>πρὸς</a:t>
            </a:r>
            <a:r>
              <a:rPr lang="en-US" sz="3200" dirty="0" smtClean="0"/>
              <a:t>)</a:t>
            </a:r>
            <a:r>
              <a:rPr lang="en-US" sz="3200" b="1" dirty="0" smtClean="0"/>
              <a:t> </a:t>
            </a:r>
            <a:r>
              <a:rPr lang="en-GB" sz="3200" b="1" dirty="0" smtClean="0">
                <a:solidFill>
                  <a:srgbClr val="FF0000"/>
                </a:solidFill>
              </a:rPr>
              <a:t>to</a:t>
            </a:r>
            <a:r>
              <a:rPr lang="en-GB" sz="3200" dirty="0" smtClean="0"/>
              <a:t> him, “They have no wine.” </a:t>
            </a:r>
            <a:endParaRPr lang="en-GB" sz="2600" dirty="0" smtClean="0"/>
          </a:p>
          <a:p>
            <a:pPr>
              <a:buNone/>
            </a:pPr>
            <a:r>
              <a:rPr lang="en-US" sz="2100" b="1" dirty="0" smtClean="0"/>
              <a:t>                                                              </a:t>
            </a:r>
          </a:p>
          <a:p>
            <a:pPr>
              <a:buNone/>
            </a:pPr>
            <a:r>
              <a:rPr lang="en-US" sz="2100" b="1" dirty="0" smtClean="0"/>
              <a:t>                                          </a:t>
            </a:r>
            <a:endParaRPr lang="en-GB" sz="21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4008" y="854460"/>
            <a:ext cx="4038600" cy="486054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zh-CN" altLang="en-US" dirty="0" smtClean="0"/>
              <a:t> </a:t>
            </a:r>
            <a:r>
              <a:rPr lang="en-US" altLang="zh-CN" dirty="0" smtClean="0"/>
              <a:t>    </a:t>
            </a: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酒用盡了，耶穌的母親</a:t>
            </a:r>
            <a:r>
              <a:rPr lang="zh-TW" altLang="en-US" sz="3200" b="1" dirty="0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對</a:t>
            </a: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他</a:t>
            </a:r>
            <a:r>
              <a:rPr 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el-GR" sz="3200" b="1" dirty="0">
                <a:solidFill>
                  <a:srgbClr val="FF0000"/>
                </a:solidFill>
                <a:ea typeface="SimSun" panose="02010600030101010101" pitchFamily="2" charset="-122"/>
              </a:rPr>
              <a:t>πρὸς</a:t>
            </a:r>
            <a:r>
              <a:rPr 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)</a:t>
            </a: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說：</a:t>
            </a:r>
            <a:r>
              <a:rPr lang="en-US" altLang="zh-TW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“</a:t>
            </a: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他們沒有酒了。</a:t>
            </a:r>
            <a:r>
              <a:rPr lang="en-US" altLang="zh-TW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”</a:t>
            </a:r>
            <a:endParaRPr lang="en-US" altLang="zh-TW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lnSpc>
                <a:spcPct val="150000"/>
              </a:lnSpc>
              <a:buNone/>
            </a:pPr>
            <a:endParaRPr lang="en-US" altLang="zh-TW" sz="2100" dirty="0" smtClean="0"/>
          </a:p>
          <a:p>
            <a:pPr>
              <a:lnSpc>
                <a:spcPct val="150000"/>
              </a:lnSpc>
              <a:buNone/>
            </a:pPr>
            <a:r>
              <a:rPr lang="en-US" sz="2100" dirty="0" smtClean="0"/>
              <a:t> </a:t>
            </a:r>
            <a:r>
              <a:rPr lang="en-US" sz="2100" b="1" dirty="0" smtClean="0"/>
              <a:t>                </a:t>
            </a:r>
            <a:endParaRPr lang="en-US" altLang="zh-TW" sz="2100" dirty="0" smtClean="0"/>
          </a:p>
          <a:p>
            <a:pPr>
              <a:lnSpc>
                <a:spcPct val="150000"/>
              </a:lnSpc>
            </a:pPr>
            <a:endParaRPr lang="en-US" sz="21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277213"/>
            <a:ext cx="8229600" cy="528402"/>
          </a:xfrm>
        </p:spPr>
        <p:txBody>
          <a:bodyPr>
            <a:noAutofit/>
          </a:bodyPr>
          <a:lstStyle/>
          <a:p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US" sz="2800" dirty="0" smtClean="0"/>
              <a:t>John 1.29                               </a:t>
            </a:r>
            <a:r>
              <a:rPr lang="zh-CN" altLang="en-US" sz="2800" dirty="0" smtClean="0"/>
              <a:t>约翰福音 </a:t>
            </a:r>
            <a:r>
              <a:rPr lang="en-US" altLang="zh-CN" sz="2800" dirty="0" smtClean="0"/>
              <a:t>1.29</a:t>
            </a: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67544" y="1081303"/>
            <a:ext cx="4038600" cy="480053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2400" dirty="0" smtClean="0"/>
              <a:t>     </a:t>
            </a:r>
            <a:r>
              <a:rPr lang="en-GB" dirty="0" smtClean="0"/>
              <a:t>The next day he saw Jesus coming </a:t>
            </a:r>
            <a:r>
              <a:rPr lang="en-US" dirty="0" smtClean="0"/>
              <a:t>(</a:t>
            </a:r>
            <a:r>
              <a:rPr lang="el-GR" b="1" dirty="0" smtClean="0">
                <a:solidFill>
                  <a:srgbClr val="FF0000"/>
                </a:solidFill>
              </a:rPr>
              <a:t>πρὸς</a:t>
            </a:r>
            <a:r>
              <a:rPr lang="en-US" dirty="0" smtClean="0"/>
              <a:t>)</a:t>
            </a:r>
            <a:r>
              <a:rPr lang="en-US" b="1" dirty="0" smtClean="0"/>
              <a:t> </a:t>
            </a:r>
            <a:r>
              <a:rPr lang="en-GB" b="1" dirty="0">
                <a:solidFill>
                  <a:srgbClr val="FF0000"/>
                </a:solidFill>
              </a:rPr>
              <a:t>toward </a:t>
            </a:r>
            <a:r>
              <a:rPr lang="en-GB" dirty="0" smtClean="0"/>
              <a:t>him and declared, "Here is the Lamb of God who takes away the sin of the world!</a:t>
            </a:r>
            <a:endParaRPr lang="en-GB" sz="2400" dirty="0" smtClean="0"/>
          </a:p>
          <a:p>
            <a:pPr>
              <a:buNone/>
            </a:pPr>
            <a:r>
              <a:rPr lang="en-US" sz="2100" b="1" dirty="0" smtClean="0"/>
              <a:t>                                                              </a:t>
            </a:r>
          </a:p>
          <a:p>
            <a:pPr>
              <a:buNone/>
            </a:pPr>
            <a:r>
              <a:rPr lang="en-US" sz="2100" b="1" dirty="0" smtClean="0"/>
              <a:t>                                          </a:t>
            </a:r>
            <a:endParaRPr lang="en-GB" sz="21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4008" y="1165312"/>
            <a:ext cx="4038600" cy="48605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2400" dirty="0" smtClean="0"/>
              <a:t> </a:t>
            </a:r>
            <a:r>
              <a:rPr lang="en-US" altLang="zh-CN" sz="2400" dirty="0" smtClean="0"/>
              <a:t>    </a:t>
            </a: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次日</a:t>
            </a:r>
            <a:r>
              <a:rPr lang="en-US" altLang="zh-TW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,</a:t>
            </a: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約翰看見耶穌來</a:t>
            </a:r>
            <a:r>
              <a:rPr 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el-GR" sz="3200" b="1" dirty="0" smtClean="0">
                <a:solidFill>
                  <a:srgbClr val="FF0000"/>
                </a:solidFill>
                <a:ea typeface="SimSun" panose="02010600030101010101" pitchFamily="2" charset="-122"/>
              </a:rPr>
              <a:t>πρὸς</a:t>
            </a:r>
            <a:r>
              <a:rPr 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)</a:t>
            </a:r>
            <a:r>
              <a:rPr lang="zh-TW" altLang="en-US" sz="3200" b="1" dirty="0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到</a:t>
            </a: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他</a:t>
            </a:r>
            <a:r>
              <a:rPr lang="zh-TW" altLang="en-US" sz="3200" b="1" dirty="0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那裡</a:t>
            </a:r>
            <a:r>
              <a:rPr lang="en-US" altLang="zh-TW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, </a:t>
            </a: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就說</a:t>
            </a:r>
            <a:r>
              <a:rPr lang="en-US" altLang="zh-TW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: </a:t>
            </a: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看哪</a:t>
            </a:r>
            <a:r>
              <a:rPr lang="en-US" altLang="zh-TW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,</a:t>
            </a: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神的羔羊</a:t>
            </a:r>
            <a:r>
              <a:rPr lang="en-US" altLang="zh-TW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,</a:t>
            </a: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除去世人罪孽的</a:t>
            </a:r>
            <a:r>
              <a:rPr lang="zh-CN" altLang="en-US" sz="4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TW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lnSpc>
                <a:spcPct val="150000"/>
              </a:lnSpc>
              <a:buNone/>
            </a:pPr>
            <a:endParaRPr lang="en-US" altLang="zh-TW" sz="2100" dirty="0" smtClean="0"/>
          </a:p>
          <a:p>
            <a:pPr>
              <a:lnSpc>
                <a:spcPct val="150000"/>
              </a:lnSpc>
              <a:buNone/>
            </a:pPr>
            <a:r>
              <a:rPr lang="en-US" sz="2100" dirty="0" smtClean="0"/>
              <a:t> </a:t>
            </a:r>
            <a:r>
              <a:rPr lang="en-US" sz="2100" b="1" dirty="0" smtClean="0"/>
              <a:t>                </a:t>
            </a:r>
            <a:endParaRPr lang="en-US" altLang="zh-TW" sz="2100" dirty="0" smtClean="0"/>
          </a:p>
          <a:p>
            <a:pPr>
              <a:lnSpc>
                <a:spcPct val="150000"/>
              </a:lnSpc>
            </a:pPr>
            <a:endParaRPr lang="en-US" sz="21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277213"/>
            <a:ext cx="8229600" cy="528402"/>
          </a:xfrm>
        </p:spPr>
        <p:txBody>
          <a:bodyPr>
            <a:noAutofit/>
          </a:bodyPr>
          <a:lstStyle/>
          <a:p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US" sz="2800" dirty="0" smtClean="0"/>
              <a:t>Romans 15.17                               </a:t>
            </a:r>
            <a:r>
              <a:rPr lang="zh-CN" altLang="en-US" sz="2800" dirty="0" smtClean="0"/>
              <a:t>罗马书 </a:t>
            </a:r>
            <a:r>
              <a:rPr lang="en-US" altLang="zh-CN" sz="2800" dirty="0" smtClean="0"/>
              <a:t>15.17</a:t>
            </a: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67544" y="914467"/>
            <a:ext cx="4038600" cy="480053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2400" dirty="0" smtClean="0"/>
              <a:t>     </a:t>
            </a:r>
            <a:r>
              <a:rPr lang="en-GB" sz="3200" dirty="0" smtClean="0"/>
              <a:t>In Christ Jesus, then, I have reason to boast in things </a:t>
            </a:r>
            <a:r>
              <a:rPr lang="en-US" sz="3200" dirty="0" smtClean="0"/>
              <a:t>(</a:t>
            </a:r>
            <a:r>
              <a:rPr lang="el-GR" sz="3200" b="1" dirty="0" smtClean="0">
                <a:solidFill>
                  <a:srgbClr val="FF0000"/>
                </a:solidFill>
              </a:rPr>
              <a:t>πρὸς</a:t>
            </a:r>
            <a:r>
              <a:rPr lang="en-US" sz="3200" dirty="0" smtClean="0"/>
              <a:t>)</a:t>
            </a:r>
            <a:r>
              <a:rPr lang="en-US" sz="3200" b="1" dirty="0" smtClean="0"/>
              <a:t> </a:t>
            </a:r>
            <a:r>
              <a:rPr lang="en-GB" sz="3200" b="1" dirty="0">
                <a:solidFill>
                  <a:srgbClr val="FF0000"/>
                </a:solidFill>
              </a:rPr>
              <a:t>pertaining to </a:t>
            </a:r>
            <a:r>
              <a:rPr lang="en-GB" sz="3200" b="1" dirty="0" smtClean="0">
                <a:solidFill>
                  <a:srgbClr val="FF0000"/>
                </a:solidFill>
              </a:rPr>
              <a:t>God</a:t>
            </a:r>
            <a:r>
              <a:rPr lang="en-GB" sz="3200" dirty="0" smtClean="0"/>
              <a:t>.</a:t>
            </a:r>
            <a:endParaRPr lang="en-GB" sz="2600" dirty="0" smtClean="0"/>
          </a:p>
          <a:p>
            <a:pPr>
              <a:buNone/>
            </a:pPr>
            <a:r>
              <a:rPr lang="en-US" sz="2100" b="1" dirty="0" smtClean="0"/>
              <a:t>                                                              </a:t>
            </a:r>
          </a:p>
          <a:p>
            <a:pPr>
              <a:buNone/>
            </a:pPr>
            <a:r>
              <a:rPr lang="en-US" sz="2100" b="1" dirty="0" smtClean="0"/>
              <a:t>                                          </a:t>
            </a:r>
            <a:endParaRPr lang="en-GB" sz="21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4008" y="854460"/>
            <a:ext cx="4038600" cy="486054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zh-CN" altLang="en-US" sz="2400" dirty="0" smtClean="0"/>
              <a:t>     </a:t>
            </a:r>
            <a:r>
              <a:rPr lang="zh-CN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所以</a:t>
            </a:r>
            <a:r>
              <a:rPr 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el-GR" sz="3200" b="1" dirty="0">
                <a:solidFill>
                  <a:srgbClr val="FF0000"/>
                </a:solidFill>
                <a:ea typeface="SimSun" panose="02010600030101010101" pitchFamily="2" charset="-122"/>
              </a:rPr>
              <a:t>πρὸς</a:t>
            </a:r>
            <a:r>
              <a:rPr 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)</a:t>
            </a:r>
            <a:r>
              <a:rPr lang="zh-CN" altLang="en-US" sz="3200" b="1" dirty="0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论到神</a:t>
            </a:r>
            <a:r>
              <a:rPr lang="zh-CN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的事我在基督耶稣里有可夸的</a:t>
            </a:r>
            <a:r>
              <a:rPr lang="zh-CN" altLang="en-US" sz="3200" dirty="0" smtClean="0"/>
              <a:t>。</a:t>
            </a:r>
            <a:endParaRPr lang="en-US" altLang="zh-TW" sz="2600" dirty="0" smtClean="0"/>
          </a:p>
          <a:p>
            <a:pPr>
              <a:lnSpc>
                <a:spcPct val="150000"/>
              </a:lnSpc>
              <a:buNone/>
            </a:pPr>
            <a:endParaRPr lang="en-US" altLang="zh-TW" sz="2100" dirty="0" smtClean="0"/>
          </a:p>
          <a:p>
            <a:pPr>
              <a:lnSpc>
                <a:spcPct val="150000"/>
              </a:lnSpc>
              <a:buNone/>
            </a:pPr>
            <a:r>
              <a:rPr lang="en-US" sz="2100" dirty="0" smtClean="0"/>
              <a:t> </a:t>
            </a:r>
            <a:r>
              <a:rPr lang="en-US" sz="2100" b="1" dirty="0" smtClean="0"/>
              <a:t>                </a:t>
            </a:r>
            <a:endParaRPr lang="en-US" altLang="zh-TW" sz="2100" dirty="0" smtClean="0"/>
          </a:p>
          <a:p>
            <a:pPr>
              <a:lnSpc>
                <a:spcPct val="150000"/>
              </a:lnSpc>
            </a:pPr>
            <a:endParaRPr lang="en-US" sz="21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7187"/>
            <a:ext cx="8229600" cy="528402"/>
          </a:xfrm>
        </p:spPr>
        <p:txBody>
          <a:bodyPr>
            <a:noAutofit/>
          </a:bodyPr>
          <a:lstStyle/>
          <a:p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 </a:t>
            </a:r>
            <a:br>
              <a:rPr lang="en-GB" sz="2800" dirty="0" smtClean="0"/>
            </a:br>
            <a:r>
              <a:rPr lang="en-US" sz="2800" dirty="0" smtClean="0"/>
              <a:t>Hebrews  5.1 </a:t>
            </a:r>
            <a:r>
              <a:rPr lang="en-US" sz="2800" b="1" dirty="0" smtClean="0"/>
              <a:t>                             </a:t>
            </a:r>
            <a:r>
              <a:rPr lang="zh-CN" altLang="en-US" sz="2800" dirty="0" smtClean="0"/>
              <a:t>希伯来书   </a:t>
            </a:r>
            <a:r>
              <a:rPr lang="en-US" altLang="zh-CN" sz="2800" dirty="0" smtClean="0"/>
              <a:t>5.1</a:t>
            </a: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67544" y="914467"/>
            <a:ext cx="4038600" cy="480053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3200" dirty="0" smtClean="0"/>
              <a:t>     </a:t>
            </a:r>
            <a:r>
              <a:rPr lang="en-GB" sz="3200" dirty="0" smtClean="0"/>
              <a:t>Every high priest chosen from among mortals is put in charge of things </a:t>
            </a:r>
            <a:r>
              <a:rPr lang="en-US" sz="3200" dirty="0"/>
              <a:t>(</a:t>
            </a:r>
            <a:r>
              <a:rPr lang="el-GR" sz="3200" b="1" dirty="0">
                <a:solidFill>
                  <a:srgbClr val="FF0000"/>
                </a:solidFill>
              </a:rPr>
              <a:t>πρὸς</a:t>
            </a:r>
            <a:r>
              <a:rPr lang="en-US" sz="3200" dirty="0"/>
              <a:t>)</a:t>
            </a:r>
            <a:r>
              <a:rPr lang="en-US" sz="3200" b="1" dirty="0"/>
              <a:t> </a:t>
            </a:r>
            <a:r>
              <a:rPr lang="en-GB" sz="3200" b="1" dirty="0" smtClean="0">
                <a:solidFill>
                  <a:srgbClr val="FF0000"/>
                </a:solidFill>
              </a:rPr>
              <a:t>pertaining to</a:t>
            </a:r>
            <a:r>
              <a:rPr lang="en-GB" sz="3200" b="1" dirty="0">
                <a:solidFill>
                  <a:srgbClr val="FF0000"/>
                </a:solidFill>
              </a:rPr>
              <a:t> </a:t>
            </a:r>
            <a:r>
              <a:rPr lang="en-GB" sz="3200" b="1" dirty="0" smtClean="0">
                <a:solidFill>
                  <a:srgbClr val="FF0000"/>
                </a:solidFill>
              </a:rPr>
              <a:t>God</a:t>
            </a:r>
            <a:r>
              <a:rPr lang="en-GB" sz="3200" dirty="0" smtClean="0"/>
              <a:t> on their behalf, to offer gifts and sacrifices for sins.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4008" y="877280"/>
            <a:ext cx="4038600" cy="486054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  </a:t>
            </a:r>
            <a:r>
              <a:rPr lang="zh-CN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凡从人间挑选的大祭司，是奉派替人办理</a:t>
            </a:r>
            <a:r>
              <a:rPr 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el-GR" sz="3200" b="1" dirty="0">
                <a:solidFill>
                  <a:srgbClr val="FF0000"/>
                </a:solidFill>
                <a:ea typeface="SimSun" panose="02010600030101010101" pitchFamily="2" charset="-122"/>
              </a:rPr>
              <a:t>πρὸς</a:t>
            </a:r>
            <a:r>
              <a:rPr 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)</a:t>
            </a:r>
            <a:r>
              <a:rPr lang="zh-CN" altLang="en-US" sz="3200" b="1" dirty="0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属神</a:t>
            </a:r>
            <a:r>
              <a:rPr lang="zh-CN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的事，为要献上礼物，和赎罪祭。</a:t>
            </a:r>
            <a:endParaRPr lang="en-US" altLang="zh-TW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0001"/>
            <a:ext cx="7772400" cy="2222499"/>
          </a:xfrm>
        </p:spPr>
        <p:txBody>
          <a:bodyPr>
            <a:normAutofit/>
          </a:bodyPr>
          <a:lstStyle/>
          <a:p>
            <a:r>
              <a:rPr lang="en-GB" sz="4000" dirty="0" smtClean="0"/>
              <a:t>Conventional translation </a:t>
            </a:r>
            <a:br>
              <a:rPr lang="en-GB" sz="4000" dirty="0" smtClean="0"/>
            </a:br>
            <a:r>
              <a:rPr lang="zh-CN" altLang="en-US" sz="4000" dirty="0" smtClean="0"/>
              <a:t>传统翻译本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06689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0001"/>
            <a:ext cx="7772400" cy="2222499"/>
          </a:xfrm>
        </p:spPr>
        <p:txBody>
          <a:bodyPr>
            <a:normAutofit/>
          </a:bodyPr>
          <a:lstStyle/>
          <a:p>
            <a:r>
              <a:rPr lang="en-GB" sz="4000" dirty="0" smtClean="0"/>
              <a:t>Correct translation</a:t>
            </a:r>
            <a:br>
              <a:rPr lang="en-GB" sz="4000" dirty="0" smtClean="0"/>
            </a:br>
            <a:r>
              <a:rPr lang="zh-CN" altLang="en-US" sz="4000" dirty="0" smtClean="0"/>
              <a:t>按原文翻译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0597823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648415"/>
          </a:xfrm>
        </p:spPr>
        <p:txBody>
          <a:bodyPr>
            <a:normAutofit/>
          </a:bodyPr>
          <a:lstStyle/>
          <a:p>
            <a:r>
              <a:rPr lang="en-GB" sz="2800" dirty="0" smtClean="0"/>
              <a:t>John 1.1-2                     </a:t>
            </a:r>
            <a:r>
              <a:rPr lang="zh-CN" altLang="en-US" sz="2800" dirty="0" smtClean="0"/>
              <a:t>约翰福音 </a:t>
            </a:r>
            <a:r>
              <a:rPr lang="en-US" altLang="zh-CN" sz="2800" dirty="0" smtClean="0"/>
              <a:t>1.1-2</a:t>
            </a:r>
            <a:endParaRPr lang="en-GB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117307"/>
            <a:ext cx="4038600" cy="398782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aseline="30000" dirty="0" smtClean="0"/>
              <a:t>1a   </a:t>
            </a:r>
            <a:r>
              <a:rPr lang="en-GB" dirty="0" smtClean="0"/>
              <a:t>In </a:t>
            </a:r>
            <a:r>
              <a:rPr lang="en-GB" dirty="0"/>
              <a:t>the beginning was the Word, </a:t>
            </a:r>
            <a:endParaRPr lang="en-GB" dirty="0" smtClean="0"/>
          </a:p>
          <a:p>
            <a:pPr>
              <a:buNone/>
            </a:pPr>
            <a:r>
              <a:rPr lang="en-GB" baseline="30000" dirty="0" smtClean="0"/>
              <a:t>1b   </a:t>
            </a:r>
            <a:r>
              <a:rPr lang="en-GB" dirty="0" smtClean="0"/>
              <a:t>and </a:t>
            </a:r>
            <a:r>
              <a:rPr lang="en-GB" dirty="0"/>
              <a:t>the Word </a:t>
            </a:r>
            <a:r>
              <a:rPr lang="en-GB" b="1" dirty="0" smtClean="0">
                <a:solidFill>
                  <a:srgbClr val="FF0000"/>
                </a:solidFill>
              </a:rPr>
              <a:t>referred to</a:t>
            </a:r>
            <a:r>
              <a:rPr lang="en-GB" dirty="0" smtClean="0"/>
              <a:t> </a:t>
            </a:r>
            <a:r>
              <a:rPr lang="en-GB" dirty="0"/>
              <a:t>God, </a:t>
            </a:r>
            <a:endParaRPr lang="en-GB" dirty="0" smtClean="0"/>
          </a:p>
          <a:p>
            <a:pPr>
              <a:buNone/>
            </a:pPr>
            <a:r>
              <a:rPr lang="en-GB" baseline="30000" dirty="0" smtClean="0"/>
              <a:t>1c   </a:t>
            </a:r>
            <a:r>
              <a:rPr lang="en-GB" dirty="0" smtClean="0"/>
              <a:t>and the Word was God. </a:t>
            </a:r>
          </a:p>
          <a:p>
            <a:pPr>
              <a:buNone/>
            </a:pPr>
            <a:r>
              <a:rPr lang="en-GB" baseline="30000" dirty="0" smtClean="0"/>
              <a:t>2</a:t>
            </a:r>
            <a:r>
              <a:rPr lang="en-GB" dirty="0" smtClean="0"/>
              <a:t>   In the beginning the Word </a:t>
            </a:r>
            <a:r>
              <a:rPr lang="en-GB" b="1" dirty="0" smtClean="0">
                <a:solidFill>
                  <a:srgbClr val="FF0000"/>
                </a:solidFill>
              </a:rPr>
              <a:t>referred to </a:t>
            </a:r>
            <a:r>
              <a:rPr lang="en-GB" dirty="0" smtClean="0"/>
              <a:t>God.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913284"/>
            <a:ext cx="4038600" cy="398782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GB" altLang="zh-TW" sz="2400" dirty="0" smtClean="0">
                <a:latin typeface="SimSun" panose="02010600030101010101" pitchFamily="2" charset="-122"/>
                <a:ea typeface="SimSun" panose="02010600030101010101" pitchFamily="2" charset="-122"/>
              </a:rPr>
              <a:t>1a</a:t>
            </a:r>
            <a:r>
              <a:rPr lang="en-GB" altLang="zh-TW" dirty="0" smtClean="0">
                <a:latin typeface="SimSun" panose="02010600030101010101" pitchFamily="2" charset="-122"/>
                <a:ea typeface="SimSun" panose="02010600030101010101" pitchFamily="2" charset="-122"/>
              </a:rPr>
              <a:t>  </a:t>
            </a: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太初有道，</a:t>
            </a:r>
            <a:endParaRPr lang="en-GB" altLang="zh-TW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en-GB" altLang="zh-TW" sz="2400" dirty="0" smtClean="0">
                <a:latin typeface="SimSun" panose="02010600030101010101" pitchFamily="2" charset="-122"/>
                <a:ea typeface="SimSun" panose="02010600030101010101" pitchFamily="2" charset="-122"/>
              </a:rPr>
              <a:t>1b</a:t>
            </a:r>
            <a:r>
              <a:rPr lang="en-GB" altLang="zh-TW" dirty="0" smtClean="0">
                <a:latin typeface="SimSun" panose="02010600030101010101" pitchFamily="2" charset="-122"/>
                <a:ea typeface="SimSun" panose="02010600030101010101" pitchFamily="2" charset="-122"/>
              </a:rPr>
              <a:t>  </a:t>
            </a: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道</a:t>
            </a:r>
            <a:r>
              <a:rPr lang="zh-CN" altLang="en-US" sz="3200" b="1" dirty="0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指的是</a:t>
            </a: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神，</a:t>
            </a:r>
            <a:endParaRPr lang="en-US" altLang="zh-TW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en-GB" altLang="zh-TW" sz="2400" dirty="0" smtClean="0">
                <a:latin typeface="SimSun" panose="02010600030101010101" pitchFamily="2" charset="-122"/>
                <a:ea typeface="SimSun" panose="02010600030101010101" pitchFamily="2" charset="-122"/>
              </a:rPr>
              <a:t>1c   </a:t>
            </a:r>
            <a:r>
              <a:rPr lang="zh-CN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道</a:t>
            </a: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就是</a:t>
            </a:r>
            <a:r>
              <a:rPr lang="zh-CN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神</a:t>
            </a: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TW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en-GB" altLang="zh-TW" sz="2400" dirty="0" smtClean="0">
                <a:latin typeface="SimSun" panose="02010600030101010101" pitchFamily="2" charset="-122"/>
                <a:ea typeface="SimSun" panose="02010600030101010101" pitchFamily="2" charset="-122"/>
              </a:rPr>
              <a:t>2  </a:t>
            </a: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這道太初</a:t>
            </a:r>
            <a:r>
              <a:rPr lang="zh-CN" altLang="en-US" sz="3200" b="1" dirty="0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指</a:t>
            </a:r>
            <a:r>
              <a:rPr lang="zh-CN" altLang="en-US" sz="32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的是</a:t>
            </a: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神。</a:t>
            </a:r>
            <a:endParaRPr lang="en-US" altLang="zh-TW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None/>
            </a:pPr>
            <a:endParaRPr lang="en-GB" sz="2600" dirty="0" smtClean="0"/>
          </a:p>
          <a:p>
            <a:endParaRPr lang="en-GB" sz="26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0001"/>
            <a:ext cx="7772400" cy="2222499"/>
          </a:xfrm>
        </p:spPr>
        <p:txBody>
          <a:bodyPr>
            <a:normAutofit/>
          </a:bodyPr>
          <a:lstStyle/>
          <a:p>
            <a:r>
              <a:rPr lang="en-GB" sz="3600" dirty="0" smtClean="0"/>
              <a:t>Does the Word refer to Jesus Christ? </a:t>
            </a:r>
            <a:br>
              <a:rPr lang="en-GB" sz="3600" dirty="0" smtClean="0"/>
            </a:br>
            <a:r>
              <a:rPr lang="zh-CN" altLang="en-US" sz="3600" dirty="0" smtClean="0"/>
              <a:t>“</a:t>
            </a:r>
            <a:r>
              <a:rPr lang="zh-CN" altLang="en-US" sz="4000" dirty="0" smtClean="0"/>
              <a:t>道”指的是基督吗？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3396899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0001"/>
            <a:ext cx="7772400" cy="2222499"/>
          </a:xfrm>
        </p:spPr>
        <p:txBody>
          <a:bodyPr>
            <a:normAutofit/>
          </a:bodyPr>
          <a:lstStyle/>
          <a:p>
            <a:r>
              <a:rPr lang="en-GB" sz="3600" dirty="0" smtClean="0"/>
              <a:t>The Word refers to Yahweh God</a:t>
            </a:r>
            <a:br>
              <a:rPr lang="en-GB" sz="3600" dirty="0" smtClean="0"/>
            </a:br>
            <a:r>
              <a:rPr lang="zh-CN" altLang="en-US" sz="3600" dirty="0" smtClean="0"/>
              <a:t>不，“</a:t>
            </a:r>
            <a:r>
              <a:rPr lang="zh-CN" altLang="en-US" sz="4000" dirty="0" smtClean="0"/>
              <a:t>道”指的是雅伟神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4773647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The End</a:t>
            </a:r>
            <a:br>
              <a:rPr lang="en-US" altLang="zh-CN" dirty="0" smtClean="0"/>
            </a:br>
            <a:r>
              <a:rPr lang="zh-CN" altLang="en-US" dirty="0" smtClean="0"/>
              <a:t>结束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6488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648415"/>
          </a:xfrm>
        </p:spPr>
        <p:txBody>
          <a:bodyPr>
            <a:normAutofit/>
          </a:bodyPr>
          <a:lstStyle/>
          <a:p>
            <a:r>
              <a:rPr lang="en-GB" sz="2800" dirty="0" smtClean="0"/>
              <a:t>John 1.1-2                          </a:t>
            </a:r>
            <a:r>
              <a:rPr lang="zh-CN" altLang="en-US" sz="2800" dirty="0" smtClean="0"/>
              <a:t>约翰福音 </a:t>
            </a:r>
            <a:r>
              <a:rPr lang="en-US" altLang="zh-CN" sz="2800" dirty="0" smtClean="0"/>
              <a:t>1.1-2</a:t>
            </a:r>
            <a:endParaRPr lang="en-GB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117307"/>
            <a:ext cx="4038600" cy="398782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baseline="30000" dirty="0" smtClean="0"/>
              <a:t>1a   </a:t>
            </a:r>
            <a:r>
              <a:rPr lang="en-GB" dirty="0" smtClean="0"/>
              <a:t>In </a:t>
            </a:r>
            <a:r>
              <a:rPr lang="en-GB" dirty="0"/>
              <a:t>the beginning was the Word, </a:t>
            </a:r>
            <a:endParaRPr lang="en-GB" dirty="0" smtClean="0"/>
          </a:p>
          <a:p>
            <a:pPr>
              <a:buNone/>
            </a:pPr>
            <a:r>
              <a:rPr lang="en-GB" baseline="30000" dirty="0" smtClean="0"/>
              <a:t>1b   </a:t>
            </a:r>
            <a:r>
              <a:rPr lang="en-GB" dirty="0" smtClean="0"/>
              <a:t>and </a:t>
            </a:r>
            <a:r>
              <a:rPr lang="en-GB" dirty="0"/>
              <a:t>the Word was </a:t>
            </a:r>
            <a:r>
              <a:rPr lang="en-GB" b="1" dirty="0">
                <a:solidFill>
                  <a:srgbClr val="FF0000"/>
                </a:solidFill>
              </a:rPr>
              <a:t>with God</a:t>
            </a:r>
            <a:r>
              <a:rPr lang="en-GB" dirty="0"/>
              <a:t>, </a:t>
            </a:r>
            <a:endParaRPr lang="en-GB" dirty="0" smtClean="0"/>
          </a:p>
          <a:p>
            <a:pPr>
              <a:buNone/>
            </a:pPr>
            <a:r>
              <a:rPr lang="en-GB" baseline="30000" dirty="0" smtClean="0"/>
              <a:t>1c   </a:t>
            </a:r>
            <a:r>
              <a:rPr lang="en-GB" dirty="0" smtClean="0"/>
              <a:t>and </a:t>
            </a:r>
            <a:r>
              <a:rPr lang="en-GB" dirty="0"/>
              <a:t>the Word was God</a:t>
            </a:r>
            <a:r>
              <a:rPr lang="en-GB" dirty="0" smtClean="0"/>
              <a:t>. </a:t>
            </a:r>
          </a:p>
          <a:p>
            <a:pPr>
              <a:buNone/>
            </a:pPr>
            <a:r>
              <a:rPr lang="en-GB" baseline="30000" dirty="0" smtClean="0"/>
              <a:t>2</a:t>
            </a:r>
            <a:r>
              <a:rPr lang="en-GB" dirty="0" smtClean="0"/>
              <a:t>   He was in the beginning </a:t>
            </a:r>
            <a:r>
              <a:rPr lang="en-GB" b="1" dirty="0" smtClean="0">
                <a:solidFill>
                  <a:srgbClr val="FF0000"/>
                </a:solidFill>
              </a:rPr>
              <a:t>with God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1117307"/>
            <a:ext cx="4038600" cy="41404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GB" altLang="zh-TW" sz="2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1a</a:t>
            </a:r>
            <a:r>
              <a:rPr lang="en-GB" altLang="zh-TW" sz="2600" dirty="0" smtClean="0">
                <a:latin typeface="SimSun" panose="02010600030101010101" pitchFamily="2" charset="-122"/>
                <a:ea typeface="SimSun" panose="02010600030101010101" pitchFamily="2" charset="-122"/>
              </a:rPr>
              <a:t>  </a:t>
            </a:r>
            <a:r>
              <a:rPr lang="zh-TW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太初有道，</a:t>
            </a:r>
            <a:endParaRPr lang="en-GB" altLang="zh-TW" sz="26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en-GB" altLang="zh-TW" sz="2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1b</a:t>
            </a:r>
            <a:r>
              <a:rPr lang="en-GB" altLang="zh-TW" sz="2600" dirty="0" smtClean="0">
                <a:latin typeface="SimSun" panose="02010600030101010101" pitchFamily="2" charset="-122"/>
                <a:ea typeface="SimSun" panose="02010600030101010101" pitchFamily="2" charset="-122"/>
              </a:rPr>
              <a:t>  </a:t>
            </a:r>
            <a:r>
              <a:rPr lang="zh-TW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道</a:t>
            </a:r>
            <a:r>
              <a:rPr lang="zh-TW" altLang="en-US" b="1" dirty="0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與神同在</a:t>
            </a:r>
            <a:r>
              <a:rPr lang="zh-TW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，       </a:t>
            </a:r>
            <a:endParaRPr lang="en-US" altLang="zh-TW" sz="26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en-GB" altLang="zh-TW" sz="2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1c</a:t>
            </a:r>
            <a:r>
              <a:rPr lang="en-GB" altLang="zh-TW" sz="2600" dirty="0" smtClean="0">
                <a:latin typeface="SimSun" panose="02010600030101010101" pitchFamily="2" charset="-122"/>
                <a:ea typeface="SimSun" panose="02010600030101010101" pitchFamily="2" charset="-122"/>
              </a:rPr>
              <a:t>  </a:t>
            </a:r>
            <a:r>
              <a:rPr lang="zh-TW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道就是神。</a:t>
            </a:r>
            <a:endParaRPr lang="en-US" altLang="zh-TW" sz="26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en-GB" altLang="zh-TW" sz="2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en-GB" altLang="zh-TW" sz="2600" dirty="0" smtClean="0">
                <a:latin typeface="SimSun" panose="02010600030101010101" pitchFamily="2" charset="-122"/>
                <a:ea typeface="SimSun" panose="02010600030101010101" pitchFamily="2" charset="-122"/>
              </a:rPr>
              <a:t>   </a:t>
            </a:r>
            <a:r>
              <a:rPr lang="zh-TW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這道太初</a:t>
            </a:r>
            <a:r>
              <a:rPr lang="zh-TW" altLang="en-US" b="1" dirty="0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與神同在</a:t>
            </a:r>
            <a:r>
              <a:rPr lang="zh-TW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TW" sz="26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None/>
            </a:pPr>
            <a:endParaRPr lang="en-GB" sz="2600" dirty="0" smtClean="0"/>
          </a:p>
          <a:p>
            <a:endParaRPr lang="en-GB" sz="2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0001"/>
            <a:ext cx="7772400" cy="2222499"/>
          </a:xfrm>
        </p:spPr>
        <p:txBody>
          <a:bodyPr>
            <a:normAutofit/>
          </a:bodyPr>
          <a:lstStyle/>
          <a:p>
            <a:r>
              <a:rPr lang="en-GB" dirty="0" smtClean="0"/>
              <a:t>Doesn’t make sense</a:t>
            </a:r>
            <a:br>
              <a:rPr lang="en-GB" dirty="0" smtClean="0"/>
            </a:br>
            <a:r>
              <a:rPr lang="zh-CN" altLang="en-US" dirty="0" smtClean="0"/>
              <a:t>讲</a:t>
            </a:r>
            <a:r>
              <a:rPr lang="zh-CN" altLang="en-US" sz="4000" dirty="0" smtClean="0"/>
              <a:t>不通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392129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0001"/>
            <a:ext cx="7772400" cy="2222499"/>
          </a:xfrm>
        </p:spPr>
        <p:txBody>
          <a:bodyPr>
            <a:normAutofit/>
          </a:bodyPr>
          <a:lstStyle/>
          <a:p>
            <a:r>
              <a:rPr lang="en-GB" altLang="zh-CN" sz="4000" dirty="0" smtClean="0"/>
              <a:t>the Word was with God and </a:t>
            </a:r>
            <a:br>
              <a:rPr lang="en-GB" altLang="zh-CN" sz="4000" dirty="0" smtClean="0"/>
            </a:br>
            <a:r>
              <a:rPr lang="en-GB" altLang="zh-CN" sz="4000" dirty="0" smtClean="0"/>
              <a:t>the Word was God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zh-CN" altLang="en-US" sz="4000" dirty="0" smtClean="0"/>
              <a:t>道与神同在，道就是神。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115841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0001"/>
            <a:ext cx="7772400" cy="2739627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T</a:t>
            </a:r>
            <a:r>
              <a:rPr lang="en-GB" altLang="zh-CN" sz="4000" dirty="0" smtClean="0"/>
              <a:t>he Word can’t be with God </a:t>
            </a:r>
            <a:br>
              <a:rPr lang="en-GB" altLang="zh-CN" sz="4000" dirty="0" smtClean="0"/>
            </a:br>
            <a:r>
              <a:rPr lang="en-GB" altLang="zh-CN" sz="4000" dirty="0" smtClean="0"/>
              <a:t>and is God </a:t>
            </a:r>
            <a:r>
              <a:rPr lang="en-GB" altLang="zh-CN" sz="4000" dirty="0"/>
              <a:t>itself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zh-CN" altLang="en-US" sz="4000" dirty="0" smtClean="0"/>
              <a:t>道不可能与神同在，同时又是神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839613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0001"/>
            <a:ext cx="7772400" cy="2222499"/>
          </a:xfrm>
        </p:spPr>
        <p:txBody>
          <a:bodyPr>
            <a:normAutofit/>
          </a:bodyPr>
          <a:lstStyle/>
          <a:p>
            <a:r>
              <a:rPr lang="en-GB" dirty="0" smtClean="0"/>
              <a:t>Original Greek text</a:t>
            </a:r>
            <a:br>
              <a:rPr lang="en-GB" dirty="0" smtClean="0"/>
            </a:br>
            <a:r>
              <a:rPr lang="zh-CN" altLang="en-US" sz="4000" dirty="0" smtClean="0"/>
              <a:t>原希腊文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194099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648415"/>
          </a:xfrm>
        </p:spPr>
        <p:txBody>
          <a:bodyPr>
            <a:normAutofit/>
          </a:bodyPr>
          <a:lstStyle/>
          <a:p>
            <a:r>
              <a:rPr lang="en-GB" sz="2800" dirty="0" smtClean="0"/>
              <a:t>John 1.1-2                         </a:t>
            </a:r>
            <a:r>
              <a:rPr lang="zh-CN" altLang="en-US" sz="2800" dirty="0" smtClean="0"/>
              <a:t>约翰福音 </a:t>
            </a:r>
            <a:r>
              <a:rPr lang="en-US" altLang="zh-CN" sz="2800" dirty="0" smtClean="0"/>
              <a:t>1.1-2</a:t>
            </a:r>
            <a:endParaRPr lang="en-GB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117307"/>
            <a:ext cx="4038600" cy="398782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aseline="30000" dirty="0" smtClean="0"/>
              <a:t>1a   </a:t>
            </a:r>
            <a:r>
              <a:rPr lang="en-GB" dirty="0" smtClean="0"/>
              <a:t>In </a:t>
            </a:r>
            <a:r>
              <a:rPr lang="en-GB" dirty="0"/>
              <a:t>the beginning was the Word, </a:t>
            </a:r>
            <a:endParaRPr lang="en-GB" dirty="0" smtClean="0"/>
          </a:p>
          <a:p>
            <a:pPr>
              <a:buNone/>
            </a:pPr>
            <a:r>
              <a:rPr lang="en-GB" baseline="30000" dirty="0" smtClean="0"/>
              <a:t>1b   </a:t>
            </a:r>
            <a:r>
              <a:rPr lang="en-GB" dirty="0" smtClean="0"/>
              <a:t>and </a:t>
            </a:r>
            <a:r>
              <a:rPr lang="en-GB" dirty="0"/>
              <a:t>the Word </a:t>
            </a:r>
            <a:r>
              <a:rPr lang="en-GB" dirty="0" smtClean="0"/>
              <a:t>was </a:t>
            </a:r>
            <a:r>
              <a:rPr lang="el-GR" b="1" dirty="0" smtClean="0">
                <a:solidFill>
                  <a:srgbClr val="FF0000"/>
                </a:solidFill>
              </a:rPr>
              <a:t>πρὸς</a:t>
            </a:r>
            <a:r>
              <a:rPr lang="en-GB" dirty="0" smtClean="0"/>
              <a:t> God</a:t>
            </a:r>
            <a:r>
              <a:rPr lang="en-GB" dirty="0"/>
              <a:t>, </a:t>
            </a:r>
            <a:endParaRPr lang="en-GB" dirty="0" smtClean="0"/>
          </a:p>
          <a:p>
            <a:pPr>
              <a:buNone/>
            </a:pPr>
            <a:r>
              <a:rPr lang="en-GB" baseline="30000" dirty="0" smtClean="0"/>
              <a:t>1c   </a:t>
            </a:r>
            <a:r>
              <a:rPr lang="en-GB" dirty="0" smtClean="0"/>
              <a:t>and </a:t>
            </a:r>
            <a:r>
              <a:rPr lang="en-GB" dirty="0"/>
              <a:t>the Word was God</a:t>
            </a:r>
            <a:r>
              <a:rPr lang="en-GB" dirty="0" smtClean="0"/>
              <a:t>. </a:t>
            </a:r>
          </a:p>
          <a:p>
            <a:pPr>
              <a:buNone/>
            </a:pPr>
            <a:r>
              <a:rPr lang="en-GB" baseline="30000" dirty="0" smtClean="0"/>
              <a:t>2</a:t>
            </a:r>
            <a:r>
              <a:rPr lang="en-GB" dirty="0" smtClean="0"/>
              <a:t>   He was in the beginning </a:t>
            </a:r>
            <a:r>
              <a:rPr lang="el-GR" b="1" dirty="0" smtClean="0">
                <a:solidFill>
                  <a:srgbClr val="FF0000"/>
                </a:solidFill>
              </a:rPr>
              <a:t>πρὸς</a:t>
            </a:r>
            <a:r>
              <a:rPr lang="en-GB" dirty="0" smtClean="0"/>
              <a:t> God.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1117307"/>
            <a:ext cx="4038600" cy="41404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GB" altLang="zh-TW" sz="2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1a</a:t>
            </a:r>
            <a:r>
              <a:rPr lang="en-GB" altLang="zh-TW" sz="2600" dirty="0" smtClean="0">
                <a:latin typeface="SimSun" panose="02010600030101010101" pitchFamily="2" charset="-122"/>
                <a:ea typeface="SimSun" panose="02010600030101010101" pitchFamily="2" charset="-122"/>
              </a:rPr>
              <a:t>  </a:t>
            </a:r>
            <a:r>
              <a:rPr lang="zh-TW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太初有道，</a:t>
            </a:r>
            <a:endParaRPr lang="en-GB" altLang="zh-TW" sz="26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en-GB" altLang="zh-TW" sz="2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1b</a:t>
            </a:r>
            <a:r>
              <a:rPr lang="en-GB" altLang="zh-TW" sz="2600" dirty="0" smtClean="0">
                <a:latin typeface="SimSun" panose="02010600030101010101" pitchFamily="2" charset="-122"/>
                <a:ea typeface="SimSun" panose="02010600030101010101" pitchFamily="2" charset="-122"/>
              </a:rPr>
              <a:t>  </a:t>
            </a:r>
            <a:r>
              <a:rPr lang="zh-TW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道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是</a:t>
            </a:r>
            <a:r>
              <a:rPr lang="el-GR" b="1" dirty="0" smtClean="0">
                <a:solidFill>
                  <a:srgbClr val="FF0000"/>
                </a:solidFill>
                <a:ea typeface="SimSun" panose="02010600030101010101" pitchFamily="2" charset="-122"/>
              </a:rPr>
              <a:t>πρὸς</a:t>
            </a:r>
            <a:r>
              <a:rPr lang="zh-TW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神，       </a:t>
            </a:r>
            <a:endParaRPr lang="en-US" altLang="zh-TW" sz="26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en-GB" altLang="zh-TW" sz="2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1c</a:t>
            </a:r>
            <a:r>
              <a:rPr lang="en-GB" altLang="zh-TW" sz="2600" dirty="0" smtClean="0">
                <a:latin typeface="SimSun" panose="02010600030101010101" pitchFamily="2" charset="-122"/>
                <a:ea typeface="SimSun" panose="02010600030101010101" pitchFamily="2" charset="-122"/>
              </a:rPr>
              <a:t>  </a:t>
            </a:r>
            <a:r>
              <a:rPr lang="zh-TW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道就是神。</a:t>
            </a:r>
            <a:endParaRPr lang="en-US" altLang="zh-TW" sz="26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514350" indent="-514350">
              <a:lnSpc>
                <a:spcPct val="150000"/>
              </a:lnSpc>
              <a:buAutoNum type="arabicPlain" startAt="2"/>
            </a:pPr>
            <a:r>
              <a:rPr lang="zh-TW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這道太初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是</a:t>
            </a:r>
            <a:r>
              <a:rPr lang="el-GR" b="1" dirty="0" smtClean="0">
                <a:solidFill>
                  <a:srgbClr val="FF0000"/>
                </a:solidFill>
                <a:ea typeface="SimSun" panose="02010600030101010101" pitchFamily="2" charset="-122"/>
              </a:rPr>
              <a:t>πρὸς</a:t>
            </a:r>
            <a:r>
              <a:rPr lang="zh-TW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神。</a:t>
            </a:r>
            <a:endParaRPr lang="en-GB" sz="2600" dirty="0" smtClean="0"/>
          </a:p>
          <a:p>
            <a:endParaRPr lang="en-GB" sz="2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1508</TotalTime>
  <Words>1287</Words>
  <Application>Microsoft Office PowerPoint</Application>
  <PresentationFormat>On-screen Show (16:10)</PresentationFormat>
  <Paragraphs>135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John 1.1-2   约翰福音1.1-2</vt:lpstr>
      <vt:lpstr>Does the Word refer to Jesus Christ?  “道”指的是基督吗？</vt:lpstr>
      <vt:lpstr>Conventional translation  传统翻译本</vt:lpstr>
      <vt:lpstr>John 1.1-2                          约翰福音 1.1-2</vt:lpstr>
      <vt:lpstr>Doesn’t make sense 讲不通</vt:lpstr>
      <vt:lpstr>the Word was with God and  the Word was God 道与神同在，道就是神。</vt:lpstr>
      <vt:lpstr>The Word can’t be with God  and is God itself 道不可能与神同在，同时又是神 </vt:lpstr>
      <vt:lpstr>Original Greek text 原希腊文</vt:lpstr>
      <vt:lpstr>John 1.1-2                         约翰福音 1.1-2</vt:lpstr>
      <vt:lpstr>PowerPoint Presentation</vt:lpstr>
      <vt:lpstr>PowerPoint Presentation</vt:lpstr>
      <vt:lpstr>Correct translation 按原文翻译</vt:lpstr>
      <vt:lpstr>John 1.1-2                         约翰福音 1.1-2</vt:lpstr>
      <vt:lpstr>Makes perfect sense 完全可以理解</vt:lpstr>
      <vt:lpstr>PowerPoint Presentation</vt:lpstr>
      <vt:lpstr>PowerPoint Presentation</vt:lpstr>
      <vt:lpstr>PowerPoint Presentation</vt:lpstr>
      <vt:lpstr>examples 例子</vt:lpstr>
      <vt:lpstr>Matthew 1.23                        马太福音 1.23 </vt:lpstr>
      <vt:lpstr> 1John 1.1                        约翰壹书 1.1 </vt:lpstr>
      <vt:lpstr> verse 2                                            第2节 </vt:lpstr>
      <vt:lpstr> verse 3                                        第3节 </vt:lpstr>
      <vt:lpstr>PowerPoint Presentation</vt:lpstr>
      <vt:lpstr>  1John 1.2                       约翰壹书 1.2  </vt:lpstr>
      <vt:lpstr>   verse 3                                    第3节               </vt:lpstr>
      <vt:lpstr> John 2.3                           约翰福音 2.3 </vt:lpstr>
      <vt:lpstr> John 1.29                               约翰福音 1.29 </vt:lpstr>
      <vt:lpstr> Romans 15.17                               罗马书 15.17 </vt:lpstr>
      <vt:lpstr>   Hebrews  5.1                              希伯来书   5.1 </vt:lpstr>
      <vt:lpstr>Correct translation 按原文翻译</vt:lpstr>
      <vt:lpstr>John 1.1-2                     约翰福音 1.1-2</vt:lpstr>
      <vt:lpstr>Does the Word refer to Jesus Christ?  “道”指的是基督吗？</vt:lpstr>
      <vt:lpstr>The Word refers to Yahweh God 不，“道”指的是雅伟神</vt:lpstr>
      <vt:lpstr>The End 结束</vt:lpstr>
    </vt:vector>
  </TitlesOfParts>
  <Company>Liverpool John Moores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</dc:creator>
  <cp:lastModifiedBy>KH</cp:lastModifiedBy>
  <cp:revision>203</cp:revision>
  <dcterms:created xsi:type="dcterms:W3CDTF">2015-07-28T17:11:12Z</dcterms:created>
  <dcterms:modified xsi:type="dcterms:W3CDTF">2016-11-22T11:31:34Z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